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7" r:id="rId5"/>
    <p:sldId id="257" r:id="rId6"/>
    <p:sldId id="263" r:id="rId7"/>
    <p:sldId id="259" r:id="rId8"/>
    <p:sldId id="264" r:id="rId9"/>
    <p:sldId id="258" r:id="rId10"/>
    <p:sldId id="271" r:id="rId11"/>
    <p:sldId id="283" r:id="rId12"/>
    <p:sldId id="284" r:id="rId13"/>
    <p:sldId id="285" r:id="rId14"/>
    <p:sldId id="278" r:id="rId15"/>
    <p:sldId id="279" r:id="rId16"/>
    <p:sldId id="280" r:id="rId17"/>
    <p:sldId id="286" r:id="rId18"/>
    <p:sldId id="287" r:id="rId19"/>
    <p:sldId id="288" r:id="rId20"/>
    <p:sldId id="273" r:id="rId21"/>
    <p:sldId id="275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C1CDD-6FFD-4D94-9137-0C82B2F38B2C}" v="15" dt="2022-07-02T03:54:47.604"/>
    <p1510:client id="{8D48A82D-A3AB-CE59-D4C1-06B16D9FFDE7}" v="7" dt="2022-07-01T15:52:28.365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A3B274-2983-482A-AA4A-FD579F60A840}" type="datetime1">
              <a:rPr lang="es-ES" smtClean="0"/>
              <a:t>01/07/2022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D8F66-D01E-4D44-9595-4555897CDD15}" type="datetime1">
              <a:rPr lang="es-ES" smtClean="0"/>
              <a:pPr/>
              <a:t>01/07/2022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3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691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93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633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99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58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04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35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042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28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Agregar 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posición de imagen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6" name="Marcador de fecha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37" name="Marcador de pie de página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38" name="Marcador de número de diapositiva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áfico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7" name="Marcador de pie de página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8" name="Marcador de número de diapositiva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0" name="Marcador de contenido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7" name="Marcador de contenido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a 2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9" name="Marcador de texto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0" name="Marcador de texto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1" name="Marcador de texto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2" name="Marcador de texto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3" name="Marcador de texto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pic>
        <p:nvPicPr>
          <p:cNvPr id="159" name="Gráfico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Marcador de fecha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61" name="Marcador de pie de página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62" name="Marcador de número de diapositiva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o equipo 4 pers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0" name="Marcador de posición de imagen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4" name="Marcador de posición de imagen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o equipo 8 pers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á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8" name="Marcador de posición de imagen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52" name="Marcador de posición de imagen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56" name="Marcador de posición de imagen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0" name="Marcador de posición de imagen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4" name="Marcador de posición de imagen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6" name="Marcador de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7" name="Marcador de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8" name="Marcador de posición de imagen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0" name="Marcador de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1" name="Marcador de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2" name="Marcador de posición de imagen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4" name="Marcador de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5" name="Marcador de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8" name="Marcador de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77" name="Marcador de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80" name="Marcador de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79" name="Marcador de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82" name="Marcador de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81" name="Marcador de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énes so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título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fech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Marcador de fech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1" name="Marcador de pie de página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42" name="Marcador de número de diapositiva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Agregar título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Agregar título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sobr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fecha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3" name="Marcador de pie de página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7" name="Marcador de número de diapositiva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ES" noProof="0"/>
              <a:t>20XX</a:t>
            </a:r>
            <a:endParaRPr lang="es-ES" sz="900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s-ES" noProof="0"/>
              <a:t>Presentación de lanzamiento</a:t>
            </a:r>
            <a:endParaRPr lang="es-ES" sz="900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s-ES" noProof="0" smtClean="0"/>
              <a:pPr/>
              <a:t>‹Nº›</a:t>
            </a:fld>
            <a:endParaRPr lang="es-ES" sz="900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Barney/Dialogflow-Twilio-Whatsapp-Conecto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rimer plano de un pasto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/>
          <a:lstStyle/>
          <a:p>
            <a:pPr rtl="0"/>
            <a:r>
              <a:rPr lang="es-ES" sz="2800" dirty="0"/>
              <a:t>Proyecto Final </a:t>
            </a:r>
            <a:br>
              <a:rPr lang="es-ES" sz="2800" dirty="0"/>
            </a:br>
            <a:r>
              <a:rPr lang="es-ES" sz="2800" dirty="0"/>
              <a:t>Chatbot cloud en la empresa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6414"/>
            <a:ext cx="12192000" cy="1036320"/>
          </a:xfrm>
        </p:spPr>
        <p:txBody>
          <a:bodyPr rtlCol="0"/>
          <a:lstStyle/>
          <a:p>
            <a:pPr algn="l" rtl="0"/>
            <a:r>
              <a:rPr lang="es-ES" dirty="0"/>
              <a:t>	Equipo de trabajo: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36" y="4900111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83EAAF-D8F1-4EFB-AA48-D5D70425DC40}"/>
              </a:ext>
            </a:extLst>
          </p:cNvPr>
          <p:cNvSpPr txBox="1"/>
          <p:nvPr/>
        </p:nvSpPr>
        <p:spPr>
          <a:xfrm>
            <a:off x="1271097" y="4710486"/>
            <a:ext cx="8632043" cy="11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kumimoji="0" lang="es-ES" sz="2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 "/>
                <a:ea typeface="+mn-ea"/>
                <a:cs typeface="+mn-cs"/>
              </a:rPr>
              <a:t>Flores Navarro, Deivis Jhonatan		(2018060916)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2400" b="0" i="0" u="none" strike="noStrike" kern="1200" cap="none" spc="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 "/>
                <a:ea typeface="+mn-ea"/>
                <a:cs typeface="+mn-cs"/>
              </a:rPr>
              <a:t>Gonzalez</a:t>
            </a:r>
            <a:r>
              <a:rPr kumimoji="0" lang="es-ES" sz="2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 "/>
                <a:ea typeface="+mn-ea"/>
                <a:cs typeface="+mn-cs"/>
              </a:rPr>
              <a:t> Franco, Daniel Alejandro		(2015052599)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0003B5BB-E02C-6E70-8FB3-8F7CDA15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44286"/>
            <a:ext cx="4943476" cy="747929"/>
          </a:xfrm>
        </p:spPr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del boot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9C9E-F651-4E5E-BB4B-08239BEE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smtClean="0"/>
              <a:pPr rtl="0">
                <a:spcAft>
                  <a:spcPts val="600"/>
                </a:spcAft>
              </a:pPr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42769D-8704-4D64-A111-C8E7DE61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48" y="1366837"/>
            <a:ext cx="2629861" cy="37242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CB1272D-0E65-4F65-A02C-3A787208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275" y="1366837"/>
            <a:ext cx="2602900" cy="37242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2EB1CC2-3CD7-4A8D-BDE5-F5A430ADF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91" y="1366837"/>
            <a:ext cx="2743200" cy="37287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22942A9-7DCA-48E7-8207-632C285C5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93" y="1366837"/>
            <a:ext cx="267985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ự tạo chatbot bán hàng với Dialogflow - Phần 1 - OzuIT Blog">
            <a:extLst>
              <a:ext uri="{FF2B5EF4-FFF2-40B4-BE49-F238E27FC236}">
                <a16:creationId xmlns:a16="http://schemas.microsoft.com/office/drawing/2014/main" id="{A1C3BCC0-7F14-45CE-91C4-493961E83B2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r="50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A5BFF0E7-5CEC-4398-B590-802C31CF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Mejoras en el código del taller 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4DC23C2-E765-46BB-9546-B70D1D25C5F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7CDFF83C-F35A-4201-AFEC-9FD5351230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45139AA2-9611-4545-AF39-A3673B8188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EA87306C-81BA-4795-A5CA-9392456A8C1E}" type="slidenum">
              <a:rPr lang="es-ES" noProof="0" smtClean="0"/>
              <a:pPr rtl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9163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0F23738-A9C2-41A6-A1B4-A9DA5E3F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213" y="649143"/>
            <a:ext cx="4991100" cy="747929"/>
          </a:xfrm>
        </p:spPr>
        <p:txBody>
          <a:bodyPr anchor="ctr">
            <a:normAutofit/>
          </a:bodyPr>
          <a:lstStyle/>
          <a:p>
            <a:r>
              <a:rPr lang="es-PE" sz="1500" dirty="0"/>
              <a:t>Para esta integración con </a:t>
            </a:r>
            <a:r>
              <a:rPr lang="es-PE" sz="1500" dirty="0" err="1"/>
              <a:t>whatsapp</a:t>
            </a:r>
            <a:r>
              <a:rPr lang="es-PE" sz="1500" dirty="0"/>
              <a:t> usaremos twilio(</a:t>
            </a:r>
            <a:r>
              <a:rPr lang="es-PE" sz="1500" dirty="0" err="1"/>
              <a:t>text</a:t>
            </a:r>
            <a:r>
              <a:rPr lang="es-PE" sz="1500" dirty="0"/>
              <a:t> </a:t>
            </a:r>
            <a:r>
              <a:rPr lang="es-PE" sz="1500" dirty="0" err="1"/>
              <a:t>messaging</a:t>
            </a:r>
            <a:r>
              <a:rPr lang="es-PE" sz="1500" dirty="0"/>
              <a:t>)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5A9B6D-B344-45D4-D45B-E82876F222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3729" y="4731112"/>
            <a:ext cx="2487705" cy="531393"/>
          </a:xfrm>
        </p:spPr>
        <p:txBody>
          <a:bodyPr/>
          <a:lstStyle/>
          <a:p>
            <a:r>
              <a:rPr lang="en-US" dirty="0"/>
              <a:t>Twilio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A42AD54-A74E-FCBC-9478-7195A30946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3728" y="5199750"/>
            <a:ext cx="2487705" cy="531393"/>
          </a:xfrm>
        </p:spPr>
        <p:txBody>
          <a:bodyPr/>
          <a:lstStyle/>
          <a:p>
            <a:pPr algn="just"/>
            <a:r>
              <a:rPr lang="es-ES" sz="1100" dirty="0" err="1"/>
              <a:t>Twilio</a:t>
            </a:r>
            <a:r>
              <a:rPr lang="es-ES" sz="1100" dirty="0"/>
              <a:t> permite desarrollar aplicaciones que hagan y reciban llamadas, mensajes de texto, elaboren funciones de comunicación y registro, usando </a:t>
            </a:r>
            <a:r>
              <a:rPr lang="es-ES" sz="1100" dirty="0" err="1"/>
              <a:t>APIs</a:t>
            </a:r>
            <a:r>
              <a:rPr lang="es-ES" sz="1100" dirty="0"/>
              <a:t>, propias del servicio web</a:t>
            </a:r>
            <a:endParaRPr lang="en-US" sz="1100" dirty="0"/>
          </a:p>
        </p:txBody>
      </p:sp>
      <p:pic>
        <p:nvPicPr>
          <p:cNvPr id="22" name="Marcador de posición de 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B64F2BE-D64F-4A0E-AB8C-E1D9032E39C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982" r="-6" b="-6"/>
          <a:stretch/>
        </p:blipFill>
        <p:spPr>
          <a:xfrm>
            <a:off x="3667826" y="2427897"/>
            <a:ext cx="2099702" cy="2115227"/>
          </a:xfrm>
          <a:prstGeom prst="rect">
            <a:avLst/>
          </a:prstGeom>
          <a:noFill/>
        </p:spPr>
      </p:pic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D965B7E-4696-18A2-0E58-C8DECE3FCE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73826" y="4731112"/>
            <a:ext cx="2487705" cy="531393"/>
          </a:xfrm>
        </p:spPr>
        <p:txBody>
          <a:bodyPr/>
          <a:lstStyle/>
          <a:p>
            <a:r>
              <a:rPr lang="en-US" dirty="0" err="1"/>
              <a:t>Creacion</a:t>
            </a:r>
            <a:r>
              <a:rPr lang="en-US" dirty="0"/>
              <a:t> cuenta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B671DE0-64BD-F832-CB80-EB8D1BEA8B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3825" y="5199750"/>
            <a:ext cx="2487705" cy="531393"/>
          </a:xfrm>
        </p:spPr>
        <p:txBody>
          <a:bodyPr/>
          <a:lstStyle/>
          <a:p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crearnos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cuenta </a:t>
            </a:r>
            <a:r>
              <a:rPr lang="en-US" dirty="0" err="1"/>
              <a:t>gratuita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584FE-E1B8-4CEF-B2ED-250B6A4E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noProof="0" smtClean="0"/>
              <a:pPr rtl="0">
                <a:spcAft>
                  <a:spcPts val="600"/>
                </a:spcAft>
              </a:pPr>
              <a:t>12</a:t>
            </a:fld>
            <a:endParaRPr lang="es-ES" noProof="0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F87E0F20-F1C6-4821-99EE-A625264A26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5B7947A-27AB-4836-9DD5-F7092377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55" y="2090544"/>
            <a:ext cx="5301916" cy="422317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88AC844-C271-47EF-BB48-690BDC4B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38" y="2266950"/>
            <a:ext cx="2490402" cy="227617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AB1FAB8-F7F6-4540-8DDA-7BD40F72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42" y="441793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AC510A96-4656-4184-BC39-46B898D1513C}"/>
              </a:ext>
            </a:extLst>
          </p:cNvPr>
          <p:cNvSpPr txBox="1"/>
          <p:nvPr/>
        </p:nvSpPr>
        <p:spPr>
          <a:xfrm>
            <a:off x="1734834" y="15523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8264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0F23738-A9C2-41A6-A1B4-A9DA5E3F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544286"/>
            <a:ext cx="5029200" cy="747929"/>
          </a:xfrm>
        </p:spPr>
        <p:txBody>
          <a:bodyPr anchor="ctr">
            <a:normAutofit/>
          </a:bodyPr>
          <a:lstStyle/>
          <a:p>
            <a:r>
              <a:rPr lang="es-PE" sz="1500" dirty="0"/>
              <a:t>Para esta integración con </a:t>
            </a:r>
            <a:r>
              <a:rPr lang="es-PE" sz="1500" dirty="0" err="1"/>
              <a:t>whatsapp</a:t>
            </a:r>
            <a:r>
              <a:rPr lang="es-PE" sz="1500" dirty="0"/>
              <a:t> usaremos twilio(</a:t>
            </a:r>
            <a:r>
              <a:rPr lang="es-PE" sz="1500" dirty="0" err="1"/>
              <a:t>text</a:t>
            </a:r>
            <a:r>
              <a:rPr lang="es-PE" sz="1500" dirty="0"/>
              <a:t> </a:t>
            </a:r>
            <a:r>
              <a:rPr lang="es-PE" sz="1500" dirty="0" err="1"/>
              <a:t>messaging</a:t>
            </a:r>
            <a:r>
              <a:rPr lang="es-PE" sz="1500" dirty="0"/>
              <a:t>)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584FE-E1B8-4CEF-B2ED-250B6A4E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0E0B99-9B50-4D97-B4D2-2A74B7AF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521669"/>
            <a:ext cx="8270267" cy="45036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144149F-1C96-4A6A-A44D-BF20CB7A6E93}"/>
              </a:ext>
            </a:extLst>
          </p:cNvPr>
          <p:cNvSpPr txBox="1"/>
          <p:nvPr/>
        </p:nvSpPr>
        <p:spPr>
          <a:xfrm>
            <a:off x="9172575" y="2466975"/>
            <a:ext cx="2181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100" dirty="0"/>
              <a:t>Para implementar esta integración de Dialogflow + twilio hemos seguido los</a:t>
            </a:r>
          </a:p>
          <a:p>
            <a:pPr algn="just"/>
            <a:r>
              <a:rPr lang="es-PE" sz="1100" dirty="0"/>
              <a:t>pasos de la documentación del siguiente repositorio:</a:t>
            </a:r>
          </a:p>
          <a:p>
            <a:pPr algn="just"/>
            <a:r>
              <a:rPr lang="es-PE" sz="1100" dirty="0">
                <a:hlinkClick r:id="rId3"/>
              </a:rPr>
              <a:t>https://github.com/MichaelBarney/Dialogflow-Twilio-Whatsapp-Conector</a:t>
            </a:r>
            <a:endParaRPr lang="es-PE" sz="1100" dirty="0"/>
          </a:p>
          <a:p>
            <a:pPr algn="just"/>
            <a:r>
              <a:rPr lang="es-PE" sz="1100" dirty="0"/>
              <a:t>Aquí encontraremos todas las herramientas necesarias para realizar la conexión de Dialogflow-</a:t>
            </a:r>
            <a:r>
              <a:rPr lang="es-PE" sz="1100" dirty="0" err="1"/>
              <a:t>Twilio</a:t>
            </a:r>
            <a:r>
              <a:rPr lang="es-PE" sz="1100" dirty="0"/>
              <a:t>-</a:t>
            </a:r>
            <a:r>
              <a:rPr lang="es-PE" sz="1100" dirty="0" err="1"/>
              <a:t>Whatsapp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165495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584FE-E1B8-4CEF-B2ED-250B6A4E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noProof="0" smtClean="0"/>
              <a:pPr rtl="0">
                <a:spcAft>
                  <a:spcPts val="600"/>
                </a:spcAft>
              </a:pPr>
              <a:t>14</a:t>
            </a:fld>
            <a:endParaRPr lang="es-E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D6034A-0C1A-478E-85C5-EDB19C1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32" y="244603"/>
            <a:ext cx="3454268" cy="35177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0B551A-1DA0-4111-8AAE-D48BA10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9" y="241189"/>
            <a:ext cx="3276601" cy="35211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4DDEA0A-377A-4B94-B273-442DE7EB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932228"/>
            <a:ext cx="4099996" cy="44017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7F0413-FA4E-40F4-BCB0-F1D8B07B5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33" y="3811825"/>
            <a:ext cx="7073768" cy="28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9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0F23738-A9C2-41A6-A1B4-A9DA5E3F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544286"/>
            <a:ext cx="5029200" cy="747929"/>
          </a:xfrm>
        </p:spPr>
        <p:txBody>
          <a:bodyPr anchor="ctr">
            <a:normAutofit/>
          </a:bodyPr>
          <a:lstStyle/>
          <a:p>
            <a:r>
              <a:rPr lang="es-PE" sz="1500" dirty="0"/>
              <a:t>Para esta integración con WhatsApp usaremos twilio(</a:t>
            </a:r>
            <a:r>
              <a:rPr lang="es-PE" sz="1500" dirty="0" err="1"/>
              <a:t>text</a:t>
            </a:r>
            <a:r>
              <a:rPr lang="es-PE" sz="1500" dirty="0"/>
              <a:t> </a:t>
            </a:r>
            <a:r>
              <a:rPr lang="es-PE" sz="1500" dirty="0" err="1"/>
              <a:t>messaging</a:t>
            </a:r>
            <a:r>
              <a:rPr lang="es-PE" sz="1500" dirty="0"/>
              <a:t>)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584FE-E1B8-4CEF-B2ED-250B6A4E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noProof="0" smtClean="0"/>
              <a:pPr rtl="0">
                <a:spcAft>
                  <a:spcPts val="600"/>
                </a:spcAft>
              </a:pPr>
              <a:t>15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1D7201-7C41-4219-8A37-EB40821A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39" y="1441801"/>
            <a:ext cx="3380401" cy="3910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A7BA65-0C8D-4960-B958-45CF85C6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441801"/>
            <a:ext cx="4686301" cy="394244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7965DE2-B093-45B5-B6E9-17EB7D06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309" y="918250"/>
            <a:ext cx="299352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8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0F23738-A9C2-41A6-A1B4-A9DA5E3F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544286"/>
            <a:ext cx="5029200" cy="747929"/>
          </a:xfrm>
        </p:spPr>
        <p:txBody>
          <a:bodyPr anchor="ctr">
            <a:normAutofit/>
          </a:bodyPr>
          <a:lstStyle/>
          <a:p>
            <a:r>
              <a:rPr lang="es-PE" sz="1500" dirty="0"/>
              <a:t>Funcionamiento del </a:t>
            </a:r>
            <a:r>
              <a:rPr lang="es-PE" sz="1500" dirty="0" err="1"/>
              <a:t>Chatboot</a:t>
            </a:r>
            <a:r>
              <a:rPr lang="es-PE" sz="1500" dirty="0"/>
              <a:t> en </a:t>
            </a:r>
            <a:r>
              <a:rPr lang="es-PE" sz="1500" dirty="0" err="1"/>
              <a:t>whatssap</a:t>
            </a:r>
            <a:endParaRPr lang="es-PE" sz="15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584FE-E1B8-4CEF-B2ED-250B6A4E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332137-5DDC-44AB-A596-AEE82A43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1292216"/>
            <a:ext cx="2861298" cy="50892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FA75A3-434E-4124-A2C5-0FF35C35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4" y="1292215"/>
            <a:ext cx="2861299" cy="50892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17DD68C-4C1A-4E1E-8258-7A049CCC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02" y="1292216"/>
            <a:ext cx="2861298" cy="50892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04CF921-BEF2-462E-8E75-B198B5D73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59" y="1292215"/>
            <a:ext cx="2861299" cy="50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9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03394C86-3678-4767-9BA9-039380E0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928" y="2828424"/>
            <a:ext cx="10392644" cy="1608635"/>
            <a:chOff x="896928" y="2828424"/>
            <a:chExt cx="10392644" cy="16086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F179F5EC-E9A8-486A-B033-89646A306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05563" y="3632741"/>
              <a:ext cx="7257471" cy="21"/>
              <a:chOff x="2505563" y="4875337"/>
              <a:chExt cx="7257471" cy="21"/>
            </a:xfrm>
          </p:grpSpPr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FE12F95C-B51E-4D4A-8268-671616826F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46225" y="4875338"/>
                <a:ext cx="1416809" cy="2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7F91B3C1-0B67-4152-BF76-D512D700B6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5400761" y="4875337"/>
                <a:ext cx="1472831" cy="1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3C1410C5-14A1-416E-BB83-F2669D823D6E}"/>
                  </a:ext>
                </a:extLst>
              </p:cNvPr>
              <p:cNvCxnSpPr>
                <a:cxnSpLocks/>
                <a:stCxn id="42" idx="17"/>
                <a:endCxn id="46" idx="21"/>
              </p:cNvCxnSpPr>
              <p:nvPr userDrawn="1"/>
            </p:nvCxnSpPr>
            <p:spPr>
              <a:xfrm>
                <a:off x="2505563" y="4875338"/>
                <a:ext cx="1312939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áfico 17">
              <a:extLst>
                <a:ext uri="{FF2B5EF4-FFF2-40B4-BE49-F238E27FC236}">
                  <a16:creationId xmlns:a16="http://schemas.microsoft.com/office/drawing/2014/main" id="{736196DD-20EE-42D2-BD8D-A7B8ED200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896928" y="2828424"/>
              <a:ext cx="1608635" cy="1608635"/>
              <a:chOff x="545026" y="3295434"/>
              <a:chExt cx="2382386" cy="2382385"/>
            </a:xfrm>
          </p:grpSpPr>
          <p:sp>
            <p:nvSpPr>
              <p:cNvPr id="42" name="Gráfico 17">
                <a:extLst>
                  <a:ext uri="{FF2B5EF4-FFF2-40B4-BE49-F238E27FC236}">
                    <a16:creationId xmlns:a16="http://schemas.microsoft.com/office/drawing/2014/main" id="{348CAE1E-2FF9-4C33-8537-A7A476279F8C}"/>
                  </a:ext>
                </a:extLst>
              </p:cNvPr>
              <p:cNvSpPr/>
              <p:nvPr/>
            </p:nvSpPr>
            <p:spPr>
              <a:xfrm>
                <a:off x="545026" y="3372572"/>
                <a:ext cx="2382386" cy="2305247"/>
              </a:xfrm>
              <a:custGeom>
                <a:avLst/>
                <a:gdLst>
                  <a:gd name="connsiteX0" fmla="*/ 1613719 w 2382386"/>
                  <a:gd name="connsiteY0" fmla="*/ 0 h 2305247"/>
                  <a:gd name="connsiteX1" fmla="*/ 1613719 w 2382386"/>
                  <a:gd name="connsiteY1" fmla="*/ 196239 h 2305247"/>
                  <a:gd name="connsiteX2" fmla="*/ 1905469 w 2382386"/>
                  <a:gd name="connsiteY2" fmla="*/ 399749 h 2305247"/>
                  <a:gd name="connsiteX3" fmla="*/ 2122041 w 2382386"/>
                  <a:gd name="connsiteY3" fmla="*/ 720912 h 2305247"/>
                  <a:gd name="connsiteX4" fmla="*/ 2201351 w 2382386"/>
                  <a:gd name="connsiteY4" fmla="*/ 1114055 h 2305247"/>
                  <a:gd name="connsiteX5" fmla="*/ 2122041 w 2382386"/>
                  <a:gd name="connsiteY5" fmla="*/ 1507198 h 2305247"/>
                  <a:gd name="connsiteX6" fmla="*/ 1905469 w 2382386"/>
                  <a:gd name="connsiteY6" fmla="*/ 1828361 h 2305247"/>
                  <a:gd name="connsiteX7" fmla="*/ 1584306 w 2382386"/>
                  <a:gd name="connsiteY7" fmla="*/ 2044933 h 2305247"/>
                  <a:gd name="connsiteX8" fmla="*/ 1191163 w 2382386"/>
                  <a:gd name="connsiteY8" fmla="*/ 2124243 h 2305247"/>
                  <a:gd name="connsiteX9" fmla="*/ 798020 w 2382386"/>
                  <a:gd name="connsiteY9" fmla="*/ 2044933 h 2305247"/>
                  <a:gd name="connsiteX10" fmla="*/ 476857 w 2382386"/>
                  <a:gd name="connsiteY10" fmla="*/ 1828361 h 2305247"/>
                  <a:gd name="connsiteX11" fmla="*/ 260285 w 2382386"/>
                  <a:gd name="connsiteY11" fmla="*/ 1507198 h 2305247"/>
                  <a:gd name="connsiteX12" fmla="*/ 181005 w 2382386"/>
                  <a:gd name="connsiteY12" fmla="*/ 1114055 h 2305247"/>
                  <a:gd name="connsiteX13" fmla="*/ 260315 w 2382386"/>
                  <a:gd name="connsiteY13" fmla="*/ 720912 h 2305247"/>
                  <a:gd name="connsiteX14" fmla="*/ 476888 w 2382386"/>
                  <a:gd name="connsiteY14" fmla="*/ 399749 h 2305247"/>
                  <a:gd name="connsiteX15" fmla="*/ 768637 w 2382386"/>
                  <a:gd name="connsiteY15" fmla="*/ 196239 h 2305247"/>
                  <a:gd name="connsiteX16" fmla="*/ 768637 w 2382386"/>
                  <a:gd name="connsiteY16" fmla="*/ 0 h 2305247"/>
                  <a:gd name="connsiteX17" fmla="*/ 0 w 2382386"/>
                  <a:gd name="connsiteY17" fmla="*/ 1114055 h 2305247"/>
                  <a:gd name="connsiteX18" fmla="*/ 1191193 w 2382386"/>
                  <a:gd name="connsiteY18" fmla="*/ 2305248 h 2305247"/>
                  <a:gd name="connsiteX19" fmla="*/ 2382386 w 2382386"/>
                  <a:gd name="connsiteY19" fmla="*/ 1114055 h 2305247"/>
                  <a:gd name="connsiteX20" fmla="*/ 1613719 w 2382386"/>
                  <a:gd name="connsiteY20" fmla="*/ 0 h 230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82386" h="2305247">
                    <a:moveTo>
                      <a:pt x="1613719" y="0"/>
                    </a:moveTo>
                    <a:lnTo>
                      <a:pt x="1613719" y="196239"/>
                    </a:lnTo>
                    <a:cubicBezTo>
                      <a:pt x="1722231" y="246227"/>
                      <a:pt x="1820276" y="314556"/>
                      <a:pt x="1905469" y="399749"/>
                    </a:cubicBezTo>
                    <a:cubicBezTo>
                      <a:pt x="1998294" y="492575"/>
                      <a:pt x="2071148" y="600635"/>
                      <a:pt x="2122041" y="720912"/>
                    </a:cubicBezTo>
                    <a:cubicBezTo>
                      <a:pt x="2174683" y="845323"/>
                      <a:pt x="2201351" y="977607"/>
                      <a:pt x="2201351" y="1114055"/>
                    </a:cubicBezTo>
                    <a:cubicBezTo>
                      <a:pt x="2201351" y="1250502"/>
                      <a:pt x="2174683" y="1382787"/>
                      <a:pt x="2122041" y="1507198"/>
                    </a:cubicBezTo>
                    <a:cubicBezTo>
                      <a:pt x="2071179" y="1627475"/>
                      <a:pt x="1998324" y="1735505"/>
                      <a:pt x="1905469" y="1828361"/>
                    </a:cubicBezTo>
                    <a:cubicBezTo>
                      <a:pt x="1812643" y="1921186"/>
                      <a:pt x="1704583" y="1994040"/>
                      <a:pt x="1584306" y="2044933"/>
                    </a:cubicBezTo>
                    <a:cubicBezTo>
                      <a:pt x="1459895" y="2097545"/>
                      <a:pt x="1327611" y="2124243"/>
                      <a:pt x="1191163" y="2124243"/>
                    </a:cubicBezTo>
                    <a:cubicBezTo>
                      <a:pt x="1054716" y="2124243"/>
                      <a:pt x="922431" y="2097545"/>
                      <a:pt x="798020" y="2044933"/>
                    </a:cubicBezTo>
                    <a:cubicBezTo>
                      <a:pt x="677743" y="1994071"/>
                      <a:pt x="569713" y="1921186"/>
                      <a:pt x="476857" y="1828361"/>
                    </a:cubicBezTo>
                    <a:cubicBezTo>
                      <a:pt x="384032" y="1735535"/>
                      <a:pt x="311178" y="1627475"/>
                      <a:pt x="260285" y="1507198"/>
                    </a:cubicBezTo>
                    <a:cubicBezTo>
                      <a:pt x="207673" y="1382787"/>
                      <a:pt x="181005" y="1250502"/>
                      <a:pt x="181005" y="1114055"/>
                    </a:cubicBezTo>
                    <a:cubicBezTo>
                      <a:pt x="181005" y="977607"/>
                      <a:pt x="207673" y="845323"/>
                      <a:pt x="260315" y="720912"/>
                    </a:cubicBezTo>
                    <a:cubicBezTo>
                      <a:pt x="311178" y="600635"/>
                      <a:pt x="384032" y="492605"/>
                      <a:pt x="476888" y="399749"/>
                    </a:cubicBezTo>
                    <a:cubicBezTo>
                      <a:pt x="562081" y="314556"/>
                      <a:pt x="660125" y="246227"/>
                      <a:pt x="768637" y="196239"/>
                    </a:cubicBezTo>
                    <a:lnTo>
                      <a:pt x="768637" y="0"/>
                    </a:lnTo>
                    <a:cubicBezTo>
                      <a:pt x="319353" y="170476"/>
                      <a:pt x="0" y="604979"/>
                      <a:pt x="0" y="1114055"/>
                    </a:cubicBezTo>
                    <a:cubicBezTo>
                      <a:pt x="0" y="1771917"/>
                      <a:pt x="533301" y="2305248"/>
                      <a:pt x="1191193" y="2305248"/>
                    </a:cubicBezTo>
                    <a:cubicBezTo>
                      <a:pt x="1849055" y="2305248"/>
                      <a:pt x="2382386" y="1771947"/>
                      <a:pt x="2382386" y="1114055"/>
                    </a:cubicBezTo>
                    <a:cubicBezTo>
                      <a:pt x="2382356" y="604979"/>
                      <a:pt x="2063033" y="170476"/>
                      <a:pt x="16137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  <p:sp>
            <p:nvSpPr>
              <p:cNvPr id="44" name="Gráfico 17">
                <a:extLst>
                  <a:ext uri="{FF2B5EF4-FFF2-40B4-BE49-F238E27FC236}">
                    <a16:creationId xmlns:a16="http://schemas.microsoft.com/office/drawing/2014/main" id="{1B21FB91-B8AB-4D21-B084-E5494559E3E3}"/>
                  </a:ext>
                </a:extLst>
              </p:cNvPr>
              <p:cNvSpPr/>
              <p:nvPr/>
            </p:nvSpPr>
            <p:spPr>
              <a:xfrm>
                <a:off x="1302327" y="3295434"/>
                <a:ext cx="861065" cy="273377"/>
              </a:xfrm>
              <a:custGeom>
                <a:avLst/>
                <a:gdLst>
                  <a:gd name="connsiteX0" fmla="*/ 29383 w 845111"/>
                  <a:gd name="connsiteY0" fmla="*/ 260315 h 273377"/>
                  <a:gd name="connsiteX1" fmla="*/ 422556 w 845111"/>
                  <a:gd name="connsiteY1" fmla="*/ 181005 h 273377"/>
                  <a:gd name="connsiteX2" fmla="*/ 815699 w 845111"/>
                  <a:gd name="connsiteY2" fmla="*/ 260315 h 273377"/>
                  <a:gd name="connsiteX3" fmla="*/ 845112 w 845111"/>
                  <a:gd name="connsiteY3" fmla="*/ 273378 h 273377"/>
                  <a:gd name="connsiteX4" fmla="*/ 845112 w 845111"/>
                  <a:gd name="connsiteY4" fmla="*/ 77138 h 273377"/>
                  <a:gd name="connsiteX5" fmla="*/ 422556 w 845111"/>
                  <a:gd name="connsiteY5" fmla="*/ 0 h 273377"/>
                  <a:gd name="connsiteX6" fmla="*/ 0 w 845111"/>
                  <a:gd name="connsiteY6" fmla="*/ 77138 h 273377"/>
                  <a:gd name="connsiteX7" fmla="*/ 0 w 845111"/>
                  <a:gd name="connsiteY7" fmla="*/ 273378 h 273377"/>
                  <a:gd name="connsiteX8" fmla="*/ 29383 w 845111"/>
                  <a:gd name="connsiteY8" fmla="*/ 260315 h 27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111" h="273377">
                    <a:moveTo>
                      <a:pt x="29383" y="260315"/>
                    </a:moveTo>
                    <a:cubicBezTo>
                      <a:pt x="153824" y="207703"/>
                      <a:pt x="286078" y="181005"/>
                      <a:pt x="422556" y="181005"/>
                    </a:cubicBezTo>
                    <a:cubicBezTo>
                      <a:pt x="559003" y="181005"/>
                      <a:pt x="691288" y="207703"/>
                      <a:pt x="815699" y="260315"/>
                    </a:cubicBezTo>
                    <a:cubicBezTo>
                      <a:pt x="825594" y="264508"/>
                      <a:pt x="835368" y="268883"/>
                      <a:pt x="845112" y="273378"/>
                    </a:cubicBezTo>
                    <a:lnTo>
                      <a:pt x="845112" y="77138"/>
                    </a:lnTo>
                    <a:cubicBezTo>
                      <a:pt x="713763" y="27302"/>
                      <a:pt x="571342" y="0"/>
                      <a:pt x="422556" y="0"/>
                    </a:cubicBezTo>
                    <a:cubicBezTo>
                      <a:pt x="273770" y="0"/>
                      <a:pt x="131319" y="27302"/>
                      <a:pt x="0" y="77138"/>
                    </a:cubicBezTo>
                    <a:lnTo>
                      <a:pt x="0" y="273378"/>
                    </a:lnTo>
                    <a:cubicBezTo>
                      <a:pt x="9714" y="268883"/>
                      <a:pt x="19488" y="264508"/>
                      <a:pt x="29383" y="260315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</p:grpSp>
        <p:grpSp>
          <p:nvGrpSpPr>
            <p:cNvPr id="45" name="Gráfico 19">
              <a:extLst>
                <a:ext uri="{FF2B5EF4-FFF2-40B4-BE49-F238E27FC236}">
                  <a16:creationId xmlns:a16="http://schemas.microsoft.com/office/drawing/2014/main" id="{FBB261CB-53CF-4BB5-B429-FE3D00924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3818502" y="2828424"/>
              <a:ext cx="1608635" cy="1608635"/>
              <a:chOff x="3228554" y="3295434"/>
              <a:chExt cx="2382386" cy="2382386"/>
            </a:xfrm>
          </p:grpSpPr>
          <p:sp>
            <p:nvSpPr>
              <p:cNvPr id="46" name="Gráfico 19">
                <a:extLst>
                  <a:ext uri="{FF2B5EF4-FFF2-40B4-BE49-F238E27FC236}">
                    <a16:creationId xmlns:a16="http://schemas.microsoft.com/office/drawing/2014/main" id="{BC2EB5BD-BC81-458F-A170-A9C9D469CA8F}"/>
                  </a:ext>
                </a:extLst>
              </p:cNvPr>
              <p:cNvSpPr/>
              <p:nvPr/>
            </p:nvSpPr>
            <p:spPr>
              <a:xfrm>
                <a:off x="3228554" y="3295434"/>
                <a:ext cx="2382386" cy="2382386"/>
              </a:xfrm>
              <a:custGeom>
                <a:avLst/>
                <a:gdLst>
                  <a:gd name="connsiteX0" fmla="*/ 2201351 w 2382386"/>
                  <a:gd name="connsiteY0" fmla="*/ 1191193 h 2382386"/>
                  <a:gd name="connsiteX1" fmla="*/ 2122041 w 2382386"/>
                  <a:gd name="connsiteY1" fmla="*/ 1584336 h 2382386"/>
                  <a:gd name="connsiteX2" fmla="*/ 1905469 w 2382386"/>
                  <a:gd name="connsiteY2" fmla="*/ 1905499 h 2382386"/>
                  <a:gd name="connsiteX3" fmla="*/ 1584306 w 2382386"/>
                  <a:gd name="connsiteY3" fmla="*/ 2122071 h 2382386"/>
                  <a:gd name="connsiteX4" fmla="*/ 1191163 w 2382386"/>
                  <a:gd name="connsiteY4" fmla="*/ 2201381 h 2382386"/>
                  <a:gd name="connsiteX5" fmla="*/ 798020 w 2382386"/>
                  <a:gd name="connsiteY5" fmla="*/ 2122071 h 2382386"/>
                  <a:gd name="connsiteX6" fmla="*/ 476857 w 2382386"/>
                  <a:gd name="connsiteY6" fmla="*/ 1905499 h 2382386"/>
                  <a:gd name="connsiteX7" fmla="*/ 260285 w 2382386"/>
                  <a:gd name="connsiteY7" fmla="*/ 1584336 h 2382386"/>
                  <a:gd name="connsiteX8" fmla="*/ 181005 w 2382386"/>
                  <a:gd name="connsiteY8" fmla="*/ 1191193 h 2382386"/>
                  <a:gd name="connsiteX9" fmla="*/ 260315 w 2382386"/>
                  <a:gd name="connsiteY9" fmla="*/ 798051 h 2382386"/>
                  <a:gd name="connsiteX10" fmla="*/ 476888 w 2382386"/>
                  <a:gd name="connsiteY10" fmla="*/ 476888 h 2382386"/>
                  <a:gd name="connsiteX11" fmla="*/ 768637 w 2382386"/>
                  <a:gd name="connsiteY11" fmla="*/ 273378 h 2382386"/>
                  <a:gd name="connsiteX12" fmla="*/ 798051 w 2382386"/>
                  <a:gd name="connsiteY12" fmla="*/ 260315 h 2382386"/>
                  <a:gd name="connsiteX13" fmla="*/ 1191193 w 2382386"/>
                  <a:gd name="connsiteY13" fmla="*/ 181005 h 2382386"/>
                  <a:gd name="connsiteX14" fmla="*/ 1584336 w 2382386"/>
                  <a:gd name="connsiteY14" fmla="*/ 260315 h 2382386"/>
                  <a:gd name="connsiteX15" fmla="*/ 1613749 w 2382386"/>
                  <a:gd name="connsiteY15" fmla="*/ 273378 h 2382386"/>
                  <a:gd name="connsiteX16" fmla="*/ 1613749 w 2382386"/>
                  <a:gd name="connsiteY16" fmla="*/ 77138 h 2382386"/>
                  <a:gd name="connsiteX17" fmla="*/ 1191193 w 2382386"/>
                  <a:gd name="connsiteY17" fmla="*/ 0 h 2382386"/>
                  <a:gd name="connsiteX18" fmla="*/ 768637 w 2382386"/>
                  <a:gd name="connsiteY18" fmla="*/ 77138 h 2382386"/>
                  <a:gd name="connsiteX19" fmla="*/ 0 w 2382386"/>
                  <a:gd name="connsiteY19" fmla="*/ 1191193 h 2382386"/>
                  <a:gd name="connsiteX20" fmla="*/ 1191193 w 2382386"/>
                  <a:gd name="connsiteY20" fmla="*/ 2382386 h 2382386"/>
                  <a:gd name="connsiteX21" fmla="*/ 2382386 w 2382386"/>
                  <a:gd name="connsiteY21" fmla="*/ 1191193 h 2382386"/>
                  <a:gd name="connsiteX22" fmla="*/ 2376534 w 2382386"/>
                  <a:gd name="connsiteY22" fmla="*/ 1072454 h 2382386"/>
                  <a:gd name="connsiteX23" fmla="*/ 2194473 w 2382386"/>
                  <a:gd name="connsiteY23" fmla="*/ 1072454 h 2382386"/>
                  <a:gd name="connsiteX24" fmla="*/ 2201351 w 2382386"/>
                  <a:gd name="connsiteY24" fmla="*/ 1191193 h 238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82386" h="2382386">
                    <a:moveTo>
                      <a:pt x="2201351" y="1191193"/>
                    </a:moveTo>
                    <a:cubicBezTo>
                      <a:pt x="2201351" y="1327641"/>
                      <a:pt x="2174683" y="1459925"/>
                      <a:pt x="2122041" y="1584336"/>
                    </a:cubicBezTo>
                    <a:cubicBezTo>
                      <a:pt x="2071179" y="1704614"/>
                      <a:pt x="1998324" y="1812643"/>
                      <a:pt x="1905469" y="1905499"/>
                    </a:cubicBezTo>
                    <a:cubicBezTo>
                      <a:pt x="1812643" y="1998324"/>
                      <a:pt x="1704583" y="2071179"/>
                      <a:pt x="1584306" y="2122071"/>
                    </a:cubicBezTo>
                    <a:cubicBezTo>
                      <a:pt x="1459895" y="2174683"/>
                      <a:pt x="1327611" y="2201381"/>
                      <a:pt x="1191163" y="2201381"/>
                    </a:cubicBezTo>
                    <a:cubicBezTo>
                      <a:pt x="1054716" y="2201381"/>
                      <a:pt x="922431" y="2174683"/>
                      <a:pt x="798020" y="2122071"/>
                    </a:cubicBezTo>
                    <a:cubicBezTo>
                      <a:pt x="677743" y="2071209"/>
                      <a:pt x="569713" y="1998324"/>
                      <a:pt x="476857" y="1905499"/>
                    </a:cubicBezTo>
                    <a:cubicBezTo>
                      <a:pt x="384032" y="1812673"/>
                      <a:pt x="311178" y="1704614"/>
                      <a:pt x="260285" y="1584336"/>
                    </a:cubicBezTo>
                    <a:cubicBezTo>
                      <a:pt x="207703" y="1459925"/>
                      <a:pt x="181005" y="1327641"/>
                      <a:pt x="181005" y="1191193"/>
                    </a:cubicBezTo>
                    <a:cubicBezTo>
                      <a:pt x="181005" y="1054746"/>
                      <a:pt x="207673" y="922461"/>
                      <a:pt x="260315" y="798051"/>
                    </a:cubicBezTo>
                    <a:cubicBezTo>
                      <a:pt x="311178" y="677773"/>
                      <a:pt x="384032" y="569743"/>
                      <a:pt x="476888" y="476888"/>
                    </a:cubicBezTo>
                    <a:cubicBezTo>
                      <a:pt x="562081" y="391695"/>
                      <a:pt x="660125" y="323365"/>
                      <a:pt x="768637" y="273378"/>
                    </a:cubicBezTo>
                    <a:cubicBezTo>
                      <a:pt x="778351" y="268883"/>
                      <a:pt x="788125" y="264508"/>
                      <a:pt x="798051" y="260315"/>
                    </a:cubicBezTo>
                    <a:cubicBezTo>
                      <a:pt x="922461" y="207703"/>
                      <a:pt x="1054716" y="181005"/>
                      <a:pt x="1191193" y="181005"/>
                    </a:cubicBezTo>
                    <a:cubicBezTo>
                      <a:pt x="1327641" y="181005"/>
                      <a:pt x="1459925" y="207703"/>
                      <a:pt x="1584336" y="260315"/>
                    </a:cubicBezTo>
                    <a:cubicBezTo>
                      <a:pt x="1594231" y="264508"/>
                      <a:pt x="1604005" y="268883"/>
                      <a:pt x="1613749" y="273378"/>
                    </a:cubicBezTo>
                    <a:lnTo>
                      <a:pt x="1613749" y="77138"/>
                    </a:lnTo>
                    <a:cubicBezTo>
                      <a:pt x="1482400" y="27302"/>
                      <a:pt x="1339979" y="0"/>
                      <a:pt x="1191193" y="0"/>
                    </a:cubicBezTo>
                    <a:cubicBezTo>
                      <a:pt x="1042407" y="0"/>
                      <a:pt x="899956" y="27302"/>
                      <a:pt x="768637" y="77138"/>
                    </a:cubicBezTo>
                    <a:cubicBezTo>
                      <a:pt x="319353" y="247615"/>
                      <a:pt x="0" y="682117"/>
                      <a:pt x="0" y="1191193"/>
                    </a:cubicBezTo>
                    <a:cubicBezTo>
                      <a:pt x="0" y="1849055"/>
                      <a:pt x="533301" y="2382386"/>
                      <a:pt x="1191193" y="2382386"/>
                    </a:cubicBezTo>
                    <a:cubicBezTo>
                      <a:pt x="1849055" y="2382386"/>
                      <a:pt x="2382386" y="1849086"/>
                      <a:pt x="2382386" y="1191193"/>
                    </a:cubicBezTo>
                    <a:cubicBezTo>
                      <a:pt x="2382386" y="1151131"/>
                      <a:pt x="2380395" y="1111521"/>
                      <a:pt x="2376534" y="1072454"/>
                    </a:cubicBezTo>
                    <a:lnTo>
                      <a:pt x="2194473" y="1072454"/>
                    </a:lnTo>
                    <a:cubicBezTo>
                      <a:pt x="2198998" y="1111611"/>
                      <a:pt x="2201351" y="1151221"/>
                      <a:pt x="2201351" y="1191193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  <p:sp>
            <p:nvSpPr>
              <p:cNvPr id="47" name="Gráfico 19">
                <a:extLst>
                  <a:ext uri="{FF2B5EF4-FFF2-40B4-BE49-F238E27FC236}">
                    <a16:creationId xmlns:a16="http://schemas.microsoft.com/office/drawing/2014/main" id="{0977FA8C-A2E1-4DB6-A031-BDD7B0B80BE7}"/>
                  </a:ext>
                </a:extLst>
              </p:cNvPr>
              <p:cNvSpPr/>
              <p:nvPr/>
            </p:nvSpPr>
            <p:spPr>
              <a:xfrm>
                <a:off x="4836606" y="3371529"/>
                <a:ext cx="760584" cy="995315"/>
              </a:xfrm>
              <a:custGeom>
                <a:avLst/>
                <a:gdLst>
                  <a:gd name="connsiteX0" fmla="*/ 0 w 762784"/>
                  <a:gd name="connsiteY0" fmla="*/ 0 h 995315"/>
                  <a:gd name="connsiteX1" fmla="*/ 0 w 762784"/>
                  <a:gd name="connsiteY1" fmla="*/ 0 h 995315"/>
                  <a:gd name="connsiteX2" fmla="*/ 0 w 762784"/>
                  <a:gd name="connsiteY2" fmla="*/ 196239 h 995315"/>
                  <a:gd name="connsiteX3" fmla="*/ 0 w 762784"/>
                  <a:gd name="connsiteY3" fmla="*/ 196239 h 995315"/>
                  <a:gd name="connsiteX4" fmla="*/ 291750 w 762784"/>
                  <a:gd name="connsiteY4" fmla="*/ 399749 h 995315"/>
                  <a:gd name="connsiteX5" fmla="*/ 508322 w 762784"/>
                  <a:gd name="connsiteY5" fmla="*/ 720912 h 995315"/>
                  <a:gd name="connsiteX6" fmla="*/ 580724 w 762784"/>
                  <a:gd name="connsiteY6" fmla="*/ 995316 h 995315"/>
                  <a:gd name="connsiteX7" fmla="*/ 762785 w 762784"/>
                  <a:gd name="connsiteY7" fmla="*/ 995316 h 995315"/>
                  <a:gd name="connsiteX8" fmla="*/ 0 w 762784"/>
                  <a:gd name="connsiteY8" fmla="*/ 0 h 995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784" h="995315">
                    <a:moveTo>
                      <a:pt x="0" y="0"/>
                    </a:moveTo>
                    <a:lnTo>
                      <a:pt x="0" y="0"/>
                    </a:lnTo>
                    <a:lnTo>
                      <a:pt x="0" y="196239"/>
                    </a:lnTo>
                    <a:lnTo>
                      <a:pt x="0" y="196239"/>
                    </a:lnTo>
                    <a:cubicBezTo>
                      <a:pt x="108513" y="246227"/>
                      <a:pt x="206557" y="314556"/>
                      <a:pt x="291750" y="399749"/>
                    </a:cubicBezTo>
                    <a:cubicBezTo>
                      <a:pt x="384575" y="492575"/>
                      <a:pt x="457430" y="600635"/>
                      <a:pt x="508322" y="720912"/>
                    </a:cubicBezTo>
                    <a:cubicBezTo>
                      <a:pt x="545519" y="808881"/>
                      <a:pt x="569713" y="900801"/>
                      <a:pt x="580724" y="995316"/>
                    </a:cubicBezTo>
                    <a:lnTo>
                      <a:pt x="762785" y="995316"/>
                    </a:lnTo>
                    <a:cubicBezTo>
                      <a:pt x="717564" y="538218"/>
                      <a:pt x="413928" y="157082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</p:grpSp>
        <p:grpSp>
          <p:nvGrpSpPr>
            <p:cNvPr id="48" name="Gráfico 21">
              <a:extLst>
                <a:ext uri="{FF2B5EF4-FFF2-40B4-BE49-F238E27FC236}">
                  <a16:creationId xmlns:a16="http://schemas.microsoft.com/office/drawing/2014/main" id="{CAA38FCB-FD73-463F-8842-CB59848F4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6777750" y="2828424"/>
              <a:ext cx="1608615" cy="1608635"/>
              <a:chOff x="5912082" y="3295434"/>
              <a:chExt cx="2382356" cy="2382386"/>
            </a:xfrm>
          </p:grpSpPr>
          <p:sp>
            <p:nvSpPr>
              <p:cNvPr id="49" name="Gráfico 21">
                <a:extLst>
                  <a:ext uri="{FF2B5EF4-FFF2-40B4-BE49-F238E27FC236}">
                    <a16:creationId xmlns:a16="http://schemas.microsoft.com/office/drawing/2014/main" id="{E21C76FD-0D7D-4026-8FFE-EC1CD493AB8F}"/>
                  </a:ext>
                </a:extLst>
              </p:cNvPr>
              <p:cNvSpPr/>
              <p:nvPr/>
            </p:nvSpPr>
            <p:spPr>
              <a:xfrm>
                <a:off x="5912082" y="3295434"/>
                <a:ext cx="2376533" cy="2382386"/>
              </a:xfrm>
              <a:custGeom>
                <a:avLst/>
                <a:gdLst>
                  <a:gd name="connsiteX0" fmla="*/ 1191193 w 2376533"/>
                  <a:gd name="connsiteY0" fmla="*/ 2201351 h 2382386"/>
                  <a:gd name="connsiteX1" fmla="*/ 798051 w 2376533"/>
                  <a:gd name="connsiteY1" fmla="*/ 2122041 h 2382386"/>
                  <a:gd name="connsiteX2" fmla="*/ 476888 w 2376533"/>
                  <a:gd name="connsiteY2" fmla="*/ 1905469 h 2382386"/>
                  <a:gd name="connsiteX3" fmla="*/ 260315 w 2376533"/>
                  <a:gd name="connsiteY3" fmla="*/ 1584306 h 2382386"/>
                  <a:gd name="connsiteX4" fmla="*/ 181005 w 2376533"/>
                  <a:gd name="connsiteY4" fmla="*/ 1191193 h 2382386"/>
                  <a:gd name="connsiteX5" fmla="*/ 260315 w 2376533"/>
                  <a:gd name="connsiteY5" fmla="*/ 798051 h 2382386"/>
                  <a:gd name="connsiteX6" fmla="*/ 476888 w 2376533"/>
                  <a:gd name="connsiteY6" fmla="*/ 476888 h 2382386"/>
                  <a:gd name="connsiteX7" fmla="*/ 768637 w 2376533"/>
                  <a:gd name="connsiteY7" fmla="*/ 273378 h 2382386"/>
                  <a:gd name="connsiteX8" fmla="*/ 798051 w 2376533"/>
                  <a:gd name="connsiteY8" fmla="*/ 260315 h 2382386"/>
                  <a:gd name="connsiteX9" fmla="*/ 1191193 w 2376533"/>
                  <a:gd name="connsiteY9" fmla="*/ 181005 h 2382386"/>
                  <a:gd name="connsiteX10" fmla="*/ 1584336 w 2376533"/>
                  <a:gd name="connsiteY10" fmla="*/ 260315 h 2382386"/>
                  <a:gd name="connsiteX11" fmla="*/ 1613749 w 2376533"/>
                  <a:gd name="connsiteY11" fmla="*/ 273378 h 2382386"/>
                  <a:gd name="connsiteX12" fmla="*/ 1905499 w 2376533"/>
                  <a:gd name="connsiteY12" fmla="*/ 476888 h 2382386"/>
                  <a:gd name="connsiteX13" fmla="*/ 2122071 w 2376533"/>
                  <a:gd name="connsiteY13" fmla="*/ 798051 h 2382386"/>
                  <a:gd name="connsiteX14" fmla="*/ 2194473 w 2376533"/>
                  <a:gd name="connsiteY14" fmla="*/ 1072454 h 2382386"/>
                  <a:gd name="connsiteX15" fmla="*/ 2376534 w 2376533"/>
                  <a:gd name="connsiteY15" fmla="*/ 1072454 h 2382386"/>
                  <a:gd name="connsiteX16" fmla="*/ 1613749 w 2376533"/>
                  <a:gd name="connsiteY16" fmla="*/ 77138 h 2382386"/>
                  <a:gd name="connsiteX17" fmla="*/ 1191193 w 2376533"/>
                  <a:gd name="connsiteY17" fmla="*/ 0 h 2382386"/>
                  <a:gd name="connsiteX18" fmla="*/ 768637 w 2376533"/>
                  <a:gd name="connsiteY18" fmla="*/ 77138 h 2382386"/>
                  <a:gd name="connsiteX19" fmla="*/ 0 w 2376533"/>
                  <a:gd name="connsiteY19" fmla="*/ 1191193 h 2382386"/>
                  <a:gd name="connsiteX20" fmla="*/ 1191193 w 2376533"/>
                  <a:gd name="connsiteY20" fmla="*/ 2382386 h 2382386"/>
                  <a:gd name="connsiteX21" fmla="*/ 1395668 w 2376533"/>
                  <a:gd name="connsiteY21" fmla="*/ 2364889 h 2382386"/>
                  <a:gd name="connsiteX22" fmla="*/ 1395668 w 2376533"/>
                  <a:gd name="connsiteY22" fmla="*/ 2180747 h 2382386"/>
                  <a:gd name="connsiteX23" fmla="*/ 1191193 w 2376533"/>
                  <a:gd name="connsiteY23" fmla="*/ 2201351 h 238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76533" h="2382386">
                    <a:moveTo>
                      <a:pt x="1191193" y="2201351"/>
                    </a:moveTo>
                    <a:cubicBezTo>
                      <a:pt x="1054746" y="2201351"/>
                      <a:pt x="922461" y="2174683"/>
                      <a:pt x="798051" y="2122041"/>
                    </a:cubicBezTo>
                    <a:cubicBezTo>
                      <a:pt x="677773" y="2071179"/>
                      <a:pt x="569743" y="1998324"/>
                      <a:pt x="476888" y="1905469"/>
                    </a:cubicBezTo>
                    <a:cubicBezTo>
                      <a:pt x="384062" y="1812643"/>
                      <a:pt x="311208" y="1704583"/>
                      <a:pt x="260315" y="1584306"/>
                    </a:cubicBezTo>
                    <a:cubicBezTo>
                      <a:pt x="207703" y="1459925"/>
                      <a:pt x="181005" y="1327641"/>
                      <a:pt x="181005" y="1191193"/>
                    </a:cubicBezTo>
                    <a:cubicBezTo>
                      <a:pt x="181005" y="1054746"/>
                      <a:pt x="207673" y="922461"/>
                      <a:pt x="260315" y="798051"/>
                    </a:cubicBezTo>
                    <a:cubicBezTo>
                      <a:pt x="311178" y="677773"/>
                      <a:pt x="384032" y="569743"/>
                      <a:pt x="476888" y="476888"/>
                    </a:cubicBezTo>
                    <a:cubicBezTo>
                      <a:pt x="562081" y="391695"/>
                      <a:pt x="660125" y="323365"/>
                      <a:pt x="768637" y="273378"/>
                    </a:cubicBezTo>
                    <a:cubicBezTo>
                      <a:pt x="778351" y="268883"/>
                      <a:pt x="788125" y="264508"/>
                      <a:pt x="798051" y="260315"/>
                    </a:cubicBezTo>
                    <a:cubicBezTo>
                      <a:pt x="922461" y="207703"/>
                      <a:pt x="1054716" y="181005"/>
                      <a:pt x="1191193" y="181005"/>
                    </a:cubicBezTo>
                    <a:cubicBezTo>
                      <a:pt x="1327641" y="181005"/>
                      <a:pt x="1459925" y="207703"/>
                      <a:pt x="1584336" y="260315"/>
                    </a:cubicBezTo>
                    <a:cubicBezTo>
                      <a:pt x="1594231" y="264508"/>
                      <a:pt x="1604005" y="268883"/>
                      <a:pt x="1613749" y="273378"/>
                    </a:cubicBezTo>
                    <a:cubicBezTo>
                      <a:pt x="1722262" y="323365"/>
                      <a:pt x="1820306" y="391695"/>
                      <a:pt x="1905499" y="476888"/>
                    </a:cubicBezTo>
                    <a:cubicBezTo>
                      <a:pt x="1998324" y="569713"/>
                      <a:pt x="2071179" y="677773"/>
                      <a:pt x="2122071" y="798051"/>
                    </a:cubicBezTo>
                    <a:cubicBezTo>
                      <a:pt x="2159268" y="886019"/>
                      <a:pt x="2183462" y="977939"/>
                      <a:pt x="2194473" y="1072454"/>
                    </a:cubicBezTo>
                    <a:lnTo>
                      <a:pt x="2376534" y="1072454"/>
                    </a:lnTo>
                    <a:cubicBezTo>
                      <a:pt x="2331283" y="615356"/>
                      <a:pt x="2027677" y="234220"/>
                      <a:pt x="1613749" y="77138"/>
                    </a:cubicBezTo>
                    <a:cubicBezTo>
                      <a:pt x="1482400" y="27302"/>
                      <a:pt x="1339979" y="0"/>
                      <a:pt x="1191193" y="0"/>
                    </a:cubicBezTo>
                    <a:cubicBezTo>
                      <a:pt x="1042407" y="0"/>
                      <a:pt x="899956" y="27302"/>
                      <a:pt x="768637" y="77138"/>
                    </a:cubicBezTo>
                    <a:cubicBezTo>
                      <a:pt x="319353" y="247615"/>
                      <a:pt x="0" y="682117"/>
                      <a:pt x="0" y="1191193"/>
                    </a:cubicBezTo>
                    <a:cubicBezTo>
                      <a:pt x="0" y="1849055"/>
                      <a:pt x="533301" y="2382386"/>
                      <a:pt x="1191193" y="2382386"/>
                    </a:cubicBezTo>
                    <a:cubicBezTo>
                      <a:pt x="1260910" y="2382386"/>
                      <a:pt x="1329240" y="2376383"/>
                      <a:pt x="1395668" y="2364889"/>
                    </a:cubicBezTo>
                    <a:lnTo>
                      <a:pt x="1395668" y="2180747"/>
                    </a:lnTo>
                    <a:cubicBezTo>
                      <a:pt x="1328908" y="2194413"/>
                      <a:pt x="1260578" y="2201351"/>
                      <a:pt x="1191193" y="2201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  <p:sp>
            <p:nvSpPr>
              <p:cNvPr id="50" name="Gráfico 21">
                <a:extLst>
                  <a:ext uri="{FF2B5EF4-FFF2-40B4-BE49-F238E27FC236}">
                    <a16:creationId xmlns:a16="http://schemas.microsoft.com/office/drawing/2014/main" id="{872D6634-F2AA-4589-BFD2-34B155527AE5}"/>
                  </a:ext>
                </a:extLst>
              </p:cNvPr>
              <p:cNvSpPr/>
              <p:nvPr/>
            </p:nvSpPr>
            <p:spPr>
              <a:xfrm>
                <a:off x="7307720" y="4367887"/>
                <a:ext cx="986718" cy="1292435"/>
              </a:xfrm>
              <a:custGeom>
                <a:avLst/>
                <a:gdLst>
                  <a:gd name="connsiteX0" fmla="*/ 986718 w 986718"/>
                  <a:gd name="connsiteY0" fmla="*/ 118739 h 1292435"/>
                  <a:gd name="connsiteX1" fmla="*/ 980866 w 986718"/>
                  <a:gd name="connsiteY1" fmla="*/ 0 h 1292435"/>
                  <a:gd name="connsiteX2" fmla="*/ 798805 w 986718"/>
                  <a:gd name="connsiteY2" fmla="*/ 0 h 1292435"/>
                  <a:gd name="connsiteX3" fmla="*/ 805713 w 986718"/>
                  <a:gd name="connsiteY3" fmla="*/ 118739 h 1292435"/>
                  <a:gd name="connsiteX4" fmla="*/ 726403 w 986718"/>
                  <a:gd name="connsiteY4" fmla="*/ 511882 h 1292435"/>
                  <a:gd name="connsiteX5" fmla="*/ 509830 w 986718"/>
                  <a:gd name="connsiteY5" fmla="*/ 833045 h 1292435"/>
                  <a:gd name="connsiteX6" fmla="*/ 188667 w 986718"/>
                  <a:gd name="connsiteY6" fmla="*/ 1049617 h 1292435"/>
                  <a:gd name="connsiteX7" fmla="*/ 0 w 986718"/>
                  <a:gd name="connsiteY7" fmla="*/ 1108293 h 1292435"/>
                  <a:gd name="connsiteX8" fmla="*/ 0 w 986718"/>
                  <a:gd name="connsiteY8" fmla="*/ 1292435 h 1292435"/>
                  <a:gd name="connsiteX9" fmla="*/ 986718 w 986718"/>
                  <a:gd name="connsiteY9" fmla="*/ 118739 h 129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6718" h="1292435">
                    <a:moveTo>
                      <a:pt x="986718" y="118739"/>
                    </a:moveTo>
                    <a:cubicBezTo>
                      <a:pt x="986718" y="78677"/>
                      <a:pt x="984727" y="39067"/>
                      <a:pt x="980866" y="0"/>
                    </a:cubicBezTo>
                    <a:lnTo>
                      <a:pt x="798805" y="0"/>
                    </a:lnTo>
                    <a:cubicBezTo>
                      <a:pt x="803360" y="39157"/>
                      <a:pt x="805713" y="78767"/>
                      <a:pt x="805713" y="118739"/>
                    </a:cubicBezTo>
                    <a:cubicBezTo>
                      <a:pt x="805713" y="255187"/>
                      <a:pt x="779045" y="387471"/>
                      <a:pt x="726403" y="511882"/>
                    </a:cubicBezTo>
                    <a:cubicBezTo>
                      <a:pt x="675540" y="632160"/>
                      <a:pt x="602686" y="740189"/>
                      <a:pt x="509830" y="833045"/>
                    </a:cubicBezTo>
                    <a:cubicBezTo>
                      <a:pt x="417005" y="925870"/>
                      <a:pt x="308945" y="998725"/>
                      <a:pt x="188667" y="1049617"/>
                    </a:cubicBezTo>
                    <a:cubicBezTo>
                      <a:pt x="127518" y="1075471"/>
                      <a:pt x="64498" y="1095049"/>
                      <a:pt x="0" y="1108293"/>
                    </a:cubicBezTo>
                    <a:lnTo>
                      <a:pt x="0" y="1292435"/>
                    </a:lnTo>
                    <a:cubicBezTo>
                      <a:pt x="560451" y="1195447"/>
                      <a:pt x="986718" y="706884"/>
                      <a:pt x="986718" y="118739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</p:grpSp>
        <p:grpSp>
          <p:nvGrpSpPr>
            <p:cNvPr id="51" name="Gráfico 23">
              <a:extLst>
                <a:ext uri="{FF2B5EF4-FFF2-40B4-BE49-F238E27FC236}">
                  <a16:creationId xmlns:a16="http://schemas.microsoft.com/office/drawing/2014/main" id="{2A84DE45-FE99-4B43-85A1-083C504C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9680976" y="2828424"/>
              <a:ext cx="1608596" cy="1608635"/>
              <a:chOff x="8595609" y="3295434"/>
              <a:chExt cx="2382326" cy="2382386"/>
            </a:xfrm>
          </p:grpSpPr>
          <p:sp>
            <p:nvSpPr>
              <p:cNvPr id="52" name="Gráfico 23">
                <a:extLst>
                  <a:ext uri="{FF2B5EF4-FFF2-40B4-BE49-F238E27FC236}">
                    <a16:creationId xmlns:a16="http://schemas.microsoft.com/office/drawing/2014/main" id="{E73FD1F4-0193-49F6-B119-8DD02E4F4F8D}"/>
                  </a:ext>
                </a:extLst>
              </p:cNvPr>
              <p:cNvSpPr/>
              <p:nvPr/>
            </p:nvSpPr>
            <p:spPr>
              <a:xfrm>
                <a:off x="9991247" y="3313021"/>
                <a:ext cx="986688" cy="2347331"/>
              </a:xfrm>
              <a:custGeom>
                <a:avLst/>
                <a:gdLst>
                  <a:gd name="connsiteX0" fmla="*/ 980866 w 986688"/>
                  <a:gd name="connsiteY0" fmla="*/ 1054866 h 2347331"/>
                  <a:gd name="connsiteX1" fmla="*/ 218081 w 986688"/>
                  <a:gd name="connsiteY1" fmla="*/ 59551 h 2347331"/>
                  <a:gd name="connsiteX2" fmla="*/ 0 w 986688"/>
                  <a:gd name="connsiteY2" fmla="*/ 0 h 2347331"/>
                  <a:gd name="connsiteX3" fmla="*/ 0 w 986688"/>
                  <a:gd name="connsiteY3" fmla="*/ 184082 h 2347331"/>
                  <a:gd name="connsiteX4" fmla="*/ 188667 w 986688"/>
                  <a:gd name="connsiteY4" fmla="*/ 242758 h 2347331"/>
                  <a:gd name="connsiteX5" fmla="*/ 218081 w 986688"/>
                  <a:gd name="connsiteY5" fmla="*/ 255820 h 2347331"/>
                  <a:gd name="connsiteX6" fmla="*/ 509830 w 986688"/>
                  <a:gd name="connsiteY6" fmla="*/ 459330 h 2347331"/>
                  <a:gd name="connsiteX7" fmla="*/ 726403 w 986688"/>
                  <a:gd name="connsiteY7" fmla="*/ 780493 h 2347331"/>
                  <a:gd name="connsiteX8" fmla="*/ 798805 w 986688"/>
                  <a:gd name="connsiteY8" fmla="*/ 1054897 h 2347331"/>
                  <a:gd name="connsiteX9" fmla="*/ 805713 w 986688"/>
                  <a:gd name="connsiteY9" fmla="*/ 1173636 h 2347331"/>
                  <a:gd name="connsiteX10" fmla="*/ 726403 w 986688"/>
                  <a:gd name="connsiteY10" fmla="*/ 1566778 h 2347331"/>
                  <a:gd name="connsiteX11" fmla="*/ 509830 w 986688"/>
                  <a:gd name="connsiteY11" fmla="*/ 1887941 h 2347331"/>
                  <a:gd name="connsiteX12" fmla="*/ 188667 w 986688"/>
                  <a:gd name="connsiteY12" fmla="*/ 2104514 h 2347331"/>
                  <a:gd name="connsiteX13" fmla="*/ 0 w 986688"/>
                  <a:gd name="connsiteY13" fmla="*/ 2163190 h 2347331"/>
                  <a:gd name="connsiteX14" fmla="*/ 0 w 986688"/>
                  <a:gd name="connsiteY14" fmla="*/ 2347332 h 2347331"/>
                  <a:gd name="connsiteX15" fmla="*/ 986688 w 986688"/>
                  <a:gd name="connsiteY15" fmla="*/ 1173666 h 2347331"/>
                  <a:gd name="connsiteX16" fmla="*/ 980866 w 986688"/>
                  <a:gd name="connsiteY16" fmla="*/ 1054866 h 234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6688" h="2347331">
                    <a:moveTo>
                      <a:pt x="980866" y="1054866"/>
                    </a:moveTo>
                    <a:cubicBezTo>
                      <a:pt x="935614" y="597769"/>
                      <a:pt x="632009" y="216633"/>
                      <a:pt x="218081" y="59551"/>
                    </a:cubicBezTo>
                    <a:cubicBezTo>
                      <a:pt x="148303" y="33064"/>
                      <a:pt x="75358" y="13032"/>
                      <a:pt x="0" y="0"/>
                    </a:cubicBezTo>
                    <a:lnTo>
                      <a:pt x="0" y="184082"/>
                    </a:lnTo>
                    <a:cubicBezTo>
                      <a:pt x="64498" y="197325"/>
                      <a:pt x="127548" y="216874"/>
                      <a:pt x="188667" y="242758"/>
                    </a:cubicBezTo>
                    <a:cubicBezTo>
                      <a:pt x="198562" y="246951"/>
                      <a:pt x="208337" y="251325"/>
                      <a:pt x="218081" y="255820"/>
                    </a:cubicBezTo>
                    <a:cubicBezTo>
                      <a:pt x="326593" y="305808"/>
                      <a:pt x="424638" y="374137"/>
                      <a:pt x="509830" y="459330"/>
                    </a:cubicBezTo>
                    <a:cubicBezTo>
                      <a:pt x="602656" y="552155"/>
                      <a:pt x="675510" y="660215"/>
                      <a:pt x="726403" y="780493"/>
                    </a:cubicBezTo>
                    <a:cubicBezTo>
                      <a:pt x="763599" y="868461"/>
                      <a:pt x="787794" y="960382"/>
                      <a:pt x="798805" y="1054897"/>
                    </a:cubicBezTo>
                    <a:cubicBezTo>
                      <a:pt x="803360" y="1094054"/>
                      <a:pt x="805713" y="1133664"/>
                      <a:pt x="805713" y="1173636"/>
                    </a:cubicBezTo>
                    <a:cubicBezTo>
                      <a:pt x="805713" y="1310083"/>
                      <a:pt x="779045" y="1442368"/>
                      <a:pt x="726403" y="1566778"/>
                    </a:cubicBezTo>
                    <a:cubicBezTo>
                      <a:pt x="675540" y="1687056"/>
                      <a:pt x="602686" y="1795086"/>
                      <a:pt x="509830" y="1887941"/>
                    </a:cubicBezTo>
                    <a:cubicBezTo>
                      <a:pt x="417005" y="1980767"/>
                      <a:pt x="308945" y="2053621"/>
                      <a:pt x="188667" y="2104514"/>
                    </a:cubicBezTo>
                    <a:cubicBezTo>
                      <a:pt x="127518" y="2130367"/>
                      <a:pt x="64498" y="2149946"/>
                      <a:pt x="0" y="2163190"/>
                    </a:cubicBezTo>
                    <a:lnTo>
                      <a:pt x="0" y="2347332"/>
                    </a:lnTo>
                    <a:cubicBezTo>
                      <a:pt x="560451" y="2250373"/>
                      <a:pt x="986688" y="1761811"/>
                      <a:pt x="986688" y="1173666"/>
                    </a:cubicBezTo>
                    <a:cubicBezTo>
                      <a:pt x="986718" y="1133513"/>
                      <a:pt x="984727" y="1093903"/>
                      <a:pt x="980866" y="1054866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  <p:sp>
            <p:nvSpPr>
              <p:cNvPr id="53" name="Gráfico 23">
                <a:extLst>
                  <a:ext uri="{FF2B5EF4-FFF2-40B4-BE49-F238E27FC236}">
                    <a16:creationId xmlns:a16="http://schemas.microsoft.com/office/drawing/2014/main" id="{F02E66A0-94A1-465E-A9AF-2337EFD016FF}"/>
                  </a:ext>
                </a:extLst>
              </p:cNvPr>
              <p:cNvSpPr/>
              <p:nvPr/>
            </p:nvSpPr>
            <p:spPr>
              <a:xfrm>
                <a:off x="8595609" y="3295434"/>
                <a:ext cx="1395668" cy="2382386"/>
              </a:xfrm>
              <a:custGeom>
                <a:avLst/>
                <a:gdLst>
                  <a:gd name="connsiteX0" fmla="*/ 1191193 w 1395668"/>
                  <a:gd name="connsiteY0" fmla="*/ 2201351 h 2382386"/>
                  <a:gd name="connsiteX1" fmla="*/ 798051 w 1395668"/>
                  <a:gd name="connsiteY1" fmla="*/ 2122041 h 2382386"/>
                  <a:gd name="connsiteX2" fmla="*/ 476888 w 1395668"/>
                  <a:gd name="connsiteY2" fmla="*/ 1905469 h 2382386"/>
                  <a:gd name="connsiteX3" fmla="*/ 260315 w 1395668"/>
                  <a:gd name="connsiteY3" fmla="*/ 1584306 h 2382386"/>
                  <a:gd name="connsiteX4" fmla="*/ 181005 w 1395668"/>
                  <a:gd name="connsiteY4" fmla="*/ 1191193 h 2382386"/>
                  <a:gd name="connsiteX5" fmla="*/ 260315 w 1395668"/>
                  <a:gd name="connsiteY5" fmla="*/ 798051 h 2382386"/>
                  <a:gd name="connsiteX6" fmla="*/ 476888 w 1395668"/>
                  <a:gd name="connsiteY6" fmla="*/ 476888 h 2382386"/>
                  <a:gd name="connsiteX7" fmla="*/ 768637 w 1395668"/>
                  <a:gd name="connsiteY7" fmla="*/ 273378 h 2382386"/>
                  <a:gd name="connsiteX8" fmla="*/ 798051 w 1395668"/>
                  <a:gd name="connsiteY8" fmla="*/ 260315 h 2382386"/>
                  <a:gd name="connsiteX9" fmla="*/ 1191193 w 1395668"/>
                  <a:gd name="connsiteY9" fmla="*/ 181005 h 2382386"/>
                  <a:gd name="connsiteX10" fmla="*/ 1395668 w 1395668"/>
                  <a:gd name="connsiteY10" fmla="*/ 201639 h 2382386"/>
                  <a:gd name="connsiteX11" fmla="*/ 1395668 w 1395668"/>
                  <a:gd name="connsiteY11" fmla="*/ 17557 h 2382386"/>
                  <a:gd name="connsiteX12" fmla="*/ 1191193 w 1395668"/>
                  <a:gd name="connsiteY12" fmla="*/ 0 h 2382386"/>
                  <a:gd name="connsiteX13" fmla="*/ 768637 w 1395668"/>
                  <a:gd name="connsiteY13" fmla="*/ 77138 h 2382386"/>
                  <a:gd name="connsiteX14" fmla="*/ 0 w 1395668"/>
                  <a:gd name="connsiteY14" fmla="*/ 1191193 h 2382386"/>
                  <a:gd name="connsiteX15" fmla="*/ 1191193 w 1395668"/>
                  <a:gd name="connsiteY15" fmla="*/ 2382386 h 2382386"/>
                  <a:gd name="connsiteX16" fmla="*/ 1395668 w 1395668"/>
                  <a:gd name="connsiteY16" fmla="*/ 2364889 h 2382386"/>
                  <a:gd name="connsiteX17" fmla="*/ 1395668 w 1395668"/>
                  <a:gd name="connsiteY17" fmla="*/ 2180747 h 2382386"/>
                  <a:gd name="connsiteX18" fmla="*/ 1191193 w 1395668"/>
                  <a:gd name="connsiteY18" fmla="*/ 2201351 h 238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95668" h="2382386">
                    <a:moveTo>
                      <a:pt x="1191193" y="2201351"/>
                    </a:moveTo>
                    <a:cubicBezTo>
                      <a:pt x="1054746" y="2201351"/>
                      <a:pt x="922461" y="2174683"/>
                      <a:pt x="798051" y="2122041"/>
                    </a:cubicBezTo>
                    <a:cubicBezTo>
                      <a:pt x="677773" y="2071179"/>
                      <a:pt x="569743" y="1998324"/>
                      <a:pt x="476888" y="1905469"/>
                    </a:cubicBezTo>
                    <a:cubicBezTo>
                      <a:pt x="384062" y="1812643"/>
                      <a:pt x="311208" y="1704583"/>
                      <a:pt x="260315" y="1584306"/>
                    </a:cubicBezTo>
                    <a:cubicBezTo>
                      <a:pt x="207703" y="1459925"/>
                      <a:pt x="181005" y="1327641"/>
                      <a:pt x="181005" y="1191193"/>
                    </a:cubicBezTo>
                    <a:cubicBezTo>
                      <a:pt x="181005" y="1054746"/>
                      <a:pt x="207673" y="922461"/>
                      <a:pt x="260315" y="798051"/>
                    </a:cubicBezTo>
                    <a:cubicBezTo>
                      <a:pt x="311178" y="677773"/>
                      <a:pt x="384032" y="569743"/>
                      <a:pt x="476888" y="476888"/>
                    </a:cubicBezTo>
                    <a:cubicBezTo>
                      <a:pt x="562081" y="391695"/>
                      <a:pt x="660125" y="323365"/>
                      <a:pt x="768637" y="273378"/>
                    </a:cubicBezTo>
                    <a:cubicBezTo>
                      <a:pt x="778351" y="268883"/>
                      <a:pt x="788125" y="264508"/>
                      <a:pt x="798051" y="260315"/>
                    </a:cubicBezTo>
                    <a:cubicBezTo>
                      <a:pt x="922461" y="207703"/>
                      <a:pt x="1054716" y="181005"/>
                      <a:pt x="1191193" y="181005"/>
                    </a:cubicBezTo>
                    <a:cubicBezTo>
                      <a:pt x="1260609" y="181005"/>
                      <a:pt x="1328908" y="187943"/>
                      <a:pt x="1395668" y="201639"/>
                    </a:cubicBezTo>
                    <a:lnTo>
                      <a:pt x="1395668" y="17557"/>
                    </a:lnTo>
                    <a:cubicBezTo>
                      <a:pt x="1329209" y="6064"/>
                      <a:pt x="1260910" y="0"/>
                      <a:pt x="1191193" y="0"/>
                    </a:cubicBezTo>
                    <a:cubicBezTo>
                      <a:pt x="1042407" y="0"/>
                      <a:pt x="899956" y="27302"/>
                      <a:pt x="768637" y="77138"/>
                    </a:cubicBezTo>
                    <a:cubicBezTo>
                      <a:pt x="319353" y="247615"/>
                      <a:pt x="0" y="682117"/>
                      <a:pt x="0" y="1191193"/>
                    </a:cubicBezTo>
                    <a:cubicBezTo>
                      <a:pt x="0" y="1849055"/>
                      <a:pt x="533301" y="2382386"/>
                      <a:pt x="1191193" y="2382386"/>
                    </a:cubicBezTo>
                    <a:cubicBezTo>
                      <a:pt x="1260910" y="2382386"/>
                      <a:pt x="1329240" y="2376383"/>
                      <a:pt x="1395668" y="2364889"/>
                    </a:cubicBezTo>
                    <a:lnTo>
                      <a:pt x="1395668" y="2180747"/>
                    </a:lnTo>
                    <a:cubicBezTo>
                      <a:pt x="1328908" y="2194413"/>
                      <a:pt x="1260578" y="2201351"/>
                      <a:pt x="1191193" y="2201351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s-ES" dirty="0"/>
              </a:p>
            </p:txBody>
          </p:sp>
        </p:grpSp>
      </p:grpSp>
      <p:sp>
        <p:nvSpPr>
          <p:cNvPr id="43" name="Título 42">
            <a:extLst>
              <a:ext uri="{FF2B5EF4-FFF2-40B4-BE49-F238E27FC236}">
                <a16:creationId xmlns:a16="http://schemas.microsoft.com/office/drawing/2014/main" id="{7919B8D7-7BC4-471E-A5D6-68CEFB69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15940"/>
            <a:ext cx="4137262" cy="938778"/>
          </a:xfrm>
        </p:spPr>
        <p:txBody>
          <a:bodyPr rtlCol="0"/>
          <a:lstStyle/>
          <a:p>
            <a:pPr rtl="0"/>
            <a:r>
              <a:rPr lang="es-ES" dirty="0"/>
              <a:t>CONCLUSION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8AA6DF9-C0BD-4398-AE4D-694E20340F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4045" y="3079567"/>
            <a:ext cx="1430612" cy="1151632"/>
          </a:xfrm>
        </p:spPr>
        <p:txBody>
          <a:bodyPr rtlCol="0"/>
          <a:lstStyle/>
          <a:p>
            <a:pPr rtl="0"/>
            <a:r>
              <a:rPr lang="es-ES" sz="1000" dirty="0"/>
              <a:t>Facebook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7BEC3CBF-D4C4-41EA-89B6-14BFFC46B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11489" y="3079567"/>
            <a:ext cx="1458872" cy="1151632"/>
          </a:xfrm>
        </p:spPr>
        <p:txBody>
          <a:bodyPr rtlCol="0"/>
          <a:lstStyle/>
          <a:p>
            <a:pPr rtl="0"/>
            <a:r>
              <a:rPr lang="es-ES" sz="1000" dirty="0"/>
              <a:t>Dialogflow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00229AD-941F-484C-83A3-4C77A6C94E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92331" y="3079567"/>
            <a:ext cx="1415664" cy="1151632"/>
          </a:xfrm>
        </p:spPr>
        <p:txBody>
          <a:bodyPr rtlCol="0"/>
          <a:lstStyle/>
          <a:p>
            <a:pPr rtl="0"/>
            <a:r>
              <a:rPr lang="es-ES" sz="1000" dirty="0"/>
              <a:t>twilio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B9C9BDF3-EB4B-4EAD-A073-2797175399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81140" y="3079567"/>
            <a:ext cx="1444482" cy="1151632"/>
          </a:xfrm>
        </p:spPr>
        <p:txBody>
          <a:bodyPr rtlCol="0"/>
          <a:lstStyle/>
          <a:p>
            <a:pPr rtl="0"/>
            <a:r>
              <a:rPr lang="es-ES" sz="1000" dirty="0"/>
              <a:t>WhatsApp</a:t>
            </a:r>
          </a:p>
        </p:txBody>
      </p:sp>
      <p:sp>
        <p:nvSpPr>
          <p:cNvPr id="60" name="Marcador de texto 59">
            <a:extLst>
              <a:ext uri="{FF2B5EF4-FFF2-40B4-BE49-F238E27FC236}">
                <a16:creationId xmlns:a16="http://schemas.microsoft.com/office/drawing/2014/main" id="{540AC221-87EA-4804-BF53-F5136A0A10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0457" y="5156838"/>
            <a:ext cx="10414717" cy="905378"/>
          </a:xfrm>
        </p:spPr>
        <p:txBody>
          <a:bodyPr rtlCol="0"/>
          <a:lstStyle/>
          <a:p>
            <a:pPr algn="just" rtl="0"/>
            <a:r>
              <a:rPr lang="es-ES" dirty="0"/>
              <a:t>Se logró con éxito lo esperado, la implementación de un chatbot para la empresa TEKNIKA TECNOLOGIA, tanto para Facebook como para WhatsApp, dos herramientas importantes y que mas se usan en la actualidad esto gracias a que se logró integrar mas de una herramienta.</a:t>
            </a:r>
          </a:p>
          <a:p>
            <a:pPr algn="just" rtl="0"/>
            <a:r>
              <a:rPr lang="es-ES" dirty="0"/>
              <a:t>Con este implementación la empresa podrá captar mejor a clientes potenciales, y a su vez brindara información de todos sus productos, logrando asi entrar en este mercado competitivo.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C126C4-6479-4242-A2D2-B70DD697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06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 rtlCol="0"/>
          <a:lstStyle/>
          <a:p>
            <a:pPr rtl="0"/>
            <a:r>
              <a:rPr lang="es-ES" sz="1800"/>
              <a:t>Muchas gracias</a:t>
            </a:r>
          </a:p>
        </p:txBody>
      </p:sp>
      <p:pic>
        <p:nvPicPr>
          <p:cNvPr id="4098" name="Picture 2" descr="Cách tích hợp Facebook Messenger với Google Dialogflow - Dialogflow">
            <a:extLst>
              <a:ext uri="{FF2B5EF4-FFF2-40B4-BE49-F238E27FC236}">
                <a16:creationId xmlns:a16="http://schemas.microsoft.com/office/drawing/2014/main" id="{FC985C8C-7378-4124-836F-11069B98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62" y="1219200"/>
            <a:ext cx="6151362" cy="413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</p:spPr>
        <p:txBody>
          <a:bodyPr rtlCol="0"/>
          <a:lstStyle/>
          <a:p>
            <a:pPr rtl="0"/>
            <a:r>
              <a:rPr lang="es-ES" sz="1800"/>
              <a:t>Quiénes somos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2513" y="808353"/>
            <a:ext cx="6341212" cy="2029440"/>
          </a:xfrm>
        </p:spPr>
        <p:txBody>
          <a:bodyPr lIns="91440" tIns="45720" rIns="91440" bIns="45720" rtlCol="0" anchor="t"/>
          <a:lstStyle/>
          <a:p>
            <a:r>
              <a:rPr lang="es-ES" dirty="0"/>
              <a:t>Somos una empresa tacneña que ofrece distintos productos de tecnología (accesorios y smartphone) de las mejores marcas al mejor precio del mercado.</a:t>
            </a:r>
          </a:p>
          <a:p>
            <a:r>
              <a:rPr lang="es-ES" dirty="0"/>
              <a:t>Nos ubicamos en la av. Coronel Mendoza, Mercadillo Bolognesi Puesto B-111 y B-118 tercera fila Tacna, Perú</a:t>
            </a:r>
          </a:p>
        </p:txBody>
      </p:sp>
      <p:sp>
        <p:nvSpPr>
          <p:cNvPr id="57" name="Marcador de fecha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sz="900" dirty="0"/>
              <a:t>20XX</a:t>
            </a:r>
          </a:p>
        </p:txBody>
      </p:sp>
      <p:sp>
        <p:nvSpPr>
          <p:cNvPr id="58" name="Marcador de pie de página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sz="900"/>
              <a:t>Presentación de lanzamiento</a:t>
            </a:r>
          </a:p>
        </p:txBody>
      </p:sp>
      <p:sp>
        <p:nvSpPr>
          <p:cNvPr id="59" name="Marcador de número de diapositiva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es-ES" sz="900" smtClean="0"/>
              <a:pPr/>
              <a:t>2</a:t>
            </a:fld>
            <a:endParaRPr lang="es-ES" sz="9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8948E-C503-4518-887B-072DA536D5A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4" b="105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</p:spPr>
        <p:txBody>
          <a:bodyPr rtlCol="0"/>
          <a:lstStyle/>
          <a:p>
            <a:pPr rtl="0"/>
            <a:r>
              <a:rPr lang="es-ES" sz="1800" dirty="0"/>
              <a:t>Problema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1" y="1032329"/>
            <a:ext cx="6902180" cy="4967418"/>
          </a:xfrm>
        </p:spPr>
        <p:txBody>
          <a:bodyPr lIns="91440" tIns="45720" rIns="91440" bIns="45720" rtlCol="0" anchor="t"/>
          <a:lstStyle/>
          <a:p>
            <a:pPr algn="just" rtl="0"/>
            <a:r>
              <a:rPr lang="es-ES" dirty="0"/>
              <a:t>En la actualidad muchas de las empresas que brindan servicios o productos cuentan con un sistema de respuesta inmediata, sin embargo la empresa </a:t>
            </a:r>
            <a:r>
              <a:rPr lang="es-ES"/>
              <a:t>teknica</a:t>
            </a:r>
            <a:r>
              <a:rPr lang="es-ES" dirty="0"/>
              <a:t> si bien cuenta con redes sociales que lo hacen visible al mercado y le permite mostrar sus productos no cuenta con un sistema de chatbot que le permita captar a esos clientes que están interesados en adquirir un o muchos productos, porque lo que al realizar sus consultas estas no son respondidas, o si lo son estas respuestas llegan a los clientes varios días después, perdiendo muchas veces aquellas posibles ventas que pudieran generar, generando perdidas o no generando la rotación de los productos y evitando traer modelos de equipo o artículos </a:t>
            </a:r>
            <a:r>
              <a:rPr lang="es-ES"/>
              <a:t>más</a:t>
            </a:r>
            <a:r>
              <a:rPr lang="es-ES" dirty="0"/>
              <a:t> atractivos,</a:t>
            </a:r>
          </a:p>
        </p:txBody>
      </p:sp>
      <p:sp>
        <p:nvSpPr>
          <p:cNvPr id="325" name="Marcador de número de diapositiva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es-ES" sz="900" smtClean="0"/>
              <a:pPr/>
              <a:t>3</a:t>
            </a:fld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3623126" cy="640698"/>
          </a:xfrm>
        </p:spPr>
        <p:txBody>
          <a:bodyPr rtlCol="0"/>
          <a:lstStyle/>
          <a:p>
            <a:pPr rtl="0"/>
            <a:r>
              <a:rPr lang="es-PE" sz="1400" b="0" i="0" dirty="0">
                <a:solidFill>
                  <a:srgbClr val="4C4C4C"/>
                </a:solidFill>
                <a:effectLst/>
                <a:latin typeface="Roboto" panose="02000000000000000000" pitchFamily="2" charset="0"/>
              </a:rPr>
              <a:t>Justificación del proyecto </a:t>
            </a:r>
            <a:endParaRPr lang="es-ES" sz="1800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 rtlCol="0"/>
          <a:lstStyle/>
          <a:p>
            <a:pPr rtl="0"/>
            <a:r>
              <a:rPr lang="es-ES" dirty="0"/>
              <a:t>Cierre de la brecha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281556" cy="4255898"/>
          </a:xfrm>
        </p:spPr>
        <p:txBody>
          <a:bodyPr rtlCol="0"/>
          <a:lstStyle/>
          <a:p>
            <a:pPr algn="just" rtl="0"/>
            <a:r>
              <a:rPr lang="es-ES" sz="1400" dirty="0"/>
              <a:t>Al utilizar chatbot la empresa está disponible las 24 horas del día para ayudar a los clientes. Ya que responden rápidamente a todas las preguntas que reciben. Esto garantiza que los clientes siempre podrán resolver sus problemas o dudas , sin importar la hora del día, con lo que se fideliza y atrae a nuevos cliente.</a:t>
            </a:r>
          </a:p>
          <a:p>
            <a:pPr algn="just" rtl="0"/>
            <a:endParaRPr lang="es-ES" sz="1400" dirty="0">
              <a:solidFill>
                <a:srgbClr val="323648"/>
              </a:solidFill>
              <a:latin typeface="Sailec-Regular"/>
            </a:endParaRPr>
          </a:p>
          <a:p>
            <a:pPr algn="just" rtl="0"/>
            <a:r>
              <a:rPr lang="es-ES" sz="1400" b="0" i="0" dirty="0">
                <a:solidFill>
                  <a:srgbClr val="323648"/>
                </a:solidFill>
                <a:effectLst/>
                <a:latin typeface="Sailec-Regular"/>
              </a:rPr>
              <a:t>Implementar un Chatbot nos automatizar la atención al cliente y mejorar el servicio prestado por los agentes</a:t>
            </a:r>
            <a:endParaRPr lang="es-ES" sz="1400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3627243"/>
            <a:ext cx="3281556" cy="426393"/>
          </a:xfrm>
        </p:spPr>
        <p:txBody>
          <a:bodyPr rtlCol="0"/>
          <a:lstStyle/>
          <a:p>
            <a:pPr rtl="0"/>
            <a:r>
              <a:rPr lang="es-ES" dirty="0"/>
              <a:t>Público objetivo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4136203"/>
            <a:ext cx="3281556" cy="1306527"/>
          </a:xfrm>
        </p:spPr>
        <p:txBody>
          <a:bodyPr lIns="91440" tIns="45720" rIns="91440" bIns="45720" rtlCol="0" anchor="t"/>
          <a:lstStyle/>
          <a:p>
            <a:pPr rtl="0"/>
            <a:r>
              <a:rPr lang="es-ES" sz="1400" dirty="0"/>
              <a:t>Nuestro sistema estará disponible para el </a:t>
            </a:r>
            <a:r>
              <a:rPr lang="es-ES" sz="1400"/>
              <a:t>público</a:t>
            </a:r>
            <a:r>
              <a:rPr lang="es-ES" sz="1400" dirty="0"/>
              <a:t> en general.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04470" y="2230718"/>
            <a:ext cx="3126583" cy="428891"/>
          </a:xfrm>
        </p:spPr>
        <p:txBody>
          <a:bodyPr rtlCol="0"/>
          <a:lstStyle/>
          <a:p>
            <a:pPr rtl="0"/>
            <a:r>
              <a:rPr lang="es-ES" dirty="0"/>
              <a:t>Ahorro de costos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04471" y="2727155"/>
            <a:ext cx="3126583" cy="1258935"/>
          </a:xfrm>
        </p:spPr>
        <p:txBody>
          <a:bodyPr rtlCol="0"/>
          <a:lstStyle/>
          <a:p>
            <a:pPr rtl="0"/>
            <a:r>
              <a:rPr lang="es-ES" sz="1600" b="0" i="0" dirty="0">
                <a:solidFill>
                  <a:srgbClr val="323648"/>
                </a:solidFill>
                <a:effectLst/>
                <a:latin typeface="Sailec-Regular"/>
              </a:rPr>
              <a:t>Conlleva una optimización de costes a medio plazo.</a:t>
            </a:r>
            <a:endParaRPr lang="es-ES" sz="1400" dirty="0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993808"/>
            <a:ext cx="3281556" cy="428891"/>
          </a:xfrm>
        </p:spPr>
        <p:txBody>
          <a:bodyPr rtlCol="0"/>
          <a:lstStyle/>
          <a:p>
            <a:pPr rtl="0"/>
            <a:r>
              <a:rPr lang="es-ES" dirty="0"/>
              <a:t>Facilidad de uso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5422699"/>
            <a:ext cx="3281556" cy="1258935"/>
          </a:xfrm>
        </p:spPr>
        <p:txBody>
          <a:bodyPr rtlCol="0"/>
          <a:lstStyle/>
          <a:p>
            <a:pPr rtl="0"/>
            <a:r>
              <a:rPr lang="es-ES" sz="1400" dirty="0"/>
              <a:t>Fácil y sencillo que proporciona a los clientes la información que necesita.</a:t>
            </a:r>
          </a:p>
        </p:txBody>
      </p:sp>
      <p:sp>
        <p:nvSpPr>
          <p:cNvPr id="256" name="Marcador de fech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sz="900"/>
              <a:t>20XX</a:t>
            </a:r>
          </a:p>
        </p:txBody>
      </p:sp>
      <p:sp>
        <p:nvSpPr>
          <p:cNvPr id="258" name="Marcador de número de diapositiva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es-ES" sz="900" smtClean="0"/>
              <a:pPr/>
              <a:t>4</a:t>
            </a:fld>
            <a:endParaRPr lang="es-ES" sz="900"/>
          </a:p>
        </p:txBody>
      </p:sp>
      <p:pic>
        <p:nvPicPr>
          <p:cNvPr id="2052" name="Picture 4" descr="The Why, What and How of Chatbots - Perficient Blogs">
            <a:extLst>
              <a:ext uri="{FF2B5EF4-FFF2-40B4-BE49-F238E27FC236}">
                <a16:creationId xmlns:a16="http://schemas.microsoft.com/office/drawing/2014/main" id="{6853372A-CF74-44BB-AA47-2D75E6CEE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r="172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</p:spPr>
        <p:txBody>
          <a:bodyPr rtlCol="0"/>
          <a:lstStyle/>
          <a:p>
            <a:pPr rtl="0"/>
            <a:r>
              <a:rPr lang="es-ES"/>
              <a:t>Información general del producto</a:t>
            </a:r>
          </a:p>
        </p:txBody>
      </p:sp>
      <p:pic>
        <p:nvPicPr>
          <p:cNvPr id="46" name="Marcador de posición de imagen 45" descr="Icono de una caja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2608" y="2982740"/>
            <a:ext cx="603504" cy="603504"/>
          </a:xfrm>
        </p:spPr>
      </p:pic>
      <p:pic>
        <p:nvPicPr>
          <p:cNvPr id="66" name="Marcador de posición de imagen 65" descr="Icono de una tienda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8240" y="2981421"/>
            <a:ext cx="603504" cy="594360"/>
          </a:xfrm>
        </p:spPr>
      </p:pic>
      <p:pic>
        <p:nvPicPr>
          <p:cNvPr id="87" name="Marcador de posición de imagen 86" descr="Icono de un portapapeles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82902" y="2983163"/>
            <a:ext cx="603504" cy="603504"/>
          </a:xfrm>
        </p:spPr>
      </p:pic>
      <p:pic>
        <p:nvPicPr>
          <p:cNvPr id="105" name="Marcador de posición de imagen 104" descr="Icono de una pregunta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27648" y="3001928"/>
            <a:ext cx="594360" cy="594360"/>
          </a:xfrm>
        </p:spPr>
      </p:pic>
      <p:sp>
        <p:nvSpPr>
          <p:cNvPr id="62" name="Marcador de texto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08439"/>
            <a:ext cx="2351446" cy="491509"/>
          </a:xfrm>
        </p:spPr>
        <p:txBody>
          <a:bodyPr rtlCol="0"/>
          <a:lstStyle/>
          <a:p>
            <a:pPr rtl="0"/>
            <a:r>
              <a:rPr lang="es-ES"/>
              <a:t>Único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036041"/>
            <a:ext cx="2351446" cy="1704547"/>
          </a:xfrm>
        </p:spPr>
        <p:txBody>
          <a:bodyPr rtlCol="0"/>
          <a:lstStyle/>
          <a:p>
            <a:pPr rtl="0"/>
            <a:r>
              <a:rPr lang="es-ES" dirty="0"/>
              <a:t>El producto está orientado al publico en general</a:t>
            </a:r>
          </a:p>
        </p:txBody>
      </p:sp>
      <p:sp>
        <p:nvSpPr>
          <p:cNvPr id="64" name="Marcador de texto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08439"/>
            <a:ext cx="2351446" cy="491509"/>
          </a:xfrm>
        </p:spPr>
        <p:txBody>
          <a:bodyPr rtlCol="0"/>
          <a:lstStyle/>
          <a:p>
            <a:pPr rtl="0"/>
            <a:r>
              <a:rPr lang="es-ES" dirty="0"/>
              <a:t>Innovador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036041"/>
            <a:ext cx="2351446" cy="1704547"/>
          </a:xfrm>
        </p:spPr>
        <p:txBody>
          <a:bodyPr rtlCol="0"/>
          <a:lstStyle/>
          <a:p>
            <a:pPr rtl="0"/>
            <a:r>
              <a:rPr lang="es-ES" dirty="0"/>
              <a:t>Producto innovador con un diseño atractivo, y funcional. Esto lograra la satisfacción de sus clientes</a:t>
            </a:r>
          </a:p>
        </p:txBody>
      </p:sp>
      <p:sp>
        <p:nvSpPr>
          <p:cNvPr id="77" name="Marcador de texto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08439"/>
            <a:ext cx="2351446" cy="491509"/>
          </a:xfrm>
        </p:spPr>
        <p:txBody>
          <a:bodyPr rtlCol="0"/>
          <a:lstStyle/>
          <a:p>
            <a:pPr rtl="0"/>
            <a:r>
              <a:rPr lang="es-ES"/>
              <a:t>Probado</a:t>
            </a:r>
          </a:p>
        </p:txBody>
      </p:sp>
      <p:sp>
        <p:nvSpPr>
          <p:cNvPr id="76" name="Marcador de texto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036041"/>
            <a:ext cx="2351446" cy="1704547"/>
          </a:xfrm>
        </p:spPr>
        <p:txBody>
          <a:bodyPr rtlCol="0"/>
          <a:lstStyle/>
          <a:p>
            <a:pPr rtl="0"/>
            <a:r>
              <a:rPr lang="es-ES" dirty="0"/>
              <a:t>El chatbot se ha probado y responde correctamente a las necesidades de la empresa y sus clientes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08439"/>
            <a:ext cx="2351446" cy="491509"/>
          </a:xfrm>
        </p:spPr>
        <p:txBody>
          <a:bodyPr rtlCol="0"/>
          <a:lstStyle/>
          <a:p>
            <a:pPr rtl="0"/>
            <a:r>
              <a:rPr lang="es-ES"/>
              <a:t>Auténtico</a:t>
            </a:r>
          </a:p>
        </p:txBody>
      </p:sp>
      <p:sp>
        <p:nvSpPr>
          <p:cNvPr id="78" name="Marcador de texto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036041"/>
            <a:ext cx="2351446" cy="1704547"/>
          </a:xfrm>
        </p:spPr>
        <p:txBody>
          <a:bodyPr rtlCol="0"/>
          <a:lstStyle/>
          <a:p>
            <a:pPr rtl="0"/>
            <a:r>
              <a:rPr lang="es-ES" dirty="0"/>
              <a:t>Esto generara una nueva experiencia a los clientes y a la empresa ya que podrá tener un crecimiento a corto plazo</a:t>
            </a:r>
          </a:p>
        </p:txBody>
      </p:sp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es-ES" sz="900" smtClean="0"/>
              <a:pPr/>
              <a:t>5</a:t>
            </a:fld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reación o desarrollo de chatbots on premise vs SaaS: banca, seguros o  sector público - Planeta Chatbot">
            <a:extLst>
              <a:ext uri="{FF2B5EF4-FFF2-40B4-BE49-F238E27FC236}">
                <a16:creationId xmlns:a16="http://schemas.microsoft.com/office/drawing/2014/main" id="{544F5C62-7223-4002-9760-2BDAF7C9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35"/>
            <a:ext cx="12192000" cy="687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5848"/>
            <a:ext cx="12192000" cy="4491182"/>
          </a:xfrm>
        </p:spPr>
        <p:txBody>
          <a:bodyPr rtlCol="0"/>
          <a:lstStyle/>
          <a:p>
            <a:pPr rtl="0"/>
            <a:r>
              <a:rPr lang="es-ES" sz="4500" dirty="0"/>
              <a:t>Presentación del chatbot funcionando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030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0003B5BB-E02C-6E70-8FB3-8F7CDA15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5" y="868362"/>
            <a:ext cx="6348046" cy="607969"/>
          </a:xfrm>
        </p:spPr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del boot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91B864B-4252-8F4F-61FB-CAEDC8FA7BE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0838" y="2564313"/>
            <a:ext cx="4750631" cy="448769"/>
          </a:xfrm>
        </p:spPr>
        <p:txBody>
          <a:bodyPr/>
          <a:lstStyle/>
          <a:p>
            <a:r>
              <a:rPr lang="en-US" dirty="0"/>
              <a:t>PAGINA FACEBOOK CREADA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1F159154-FCEE-B721-1031-C8E47FDBB5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39877" y="2564313"/>
            <a:ext cx="3532840" cy="448769"/>
          </a:xfrm>
        </p:spPr>
        <p:txBody>
          <a:bodyPr/>
          <a:lstStyle/>
          <a:p>
            <a:r>
              <a:rPr lang="en-US" dirty="0"/>
              <a:t>CHAT INICIO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98FDA15-4F72-4BD4-8591-FAC744D6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19513"/>
          <a:stretch/>
        </p:blipFill>
        <p:spPr>
          <a:xfrm>
            <a:off x="1073149" y="3162300"/>
            <a:ext cx="5108575" cy="2981140"/>
          </a:xfrm>
          <a:prstGeom prst="rect">
            <a:avLst/>
          </a:prstGeom>
          <a:noFill/>
        </p:spPr>
      </p:pic>
      <p:pic>
        <p:nvPicPr>
          <p:cNvPr id="38" name="Marcador de contenido 37">
            <a:extLst>
              <a:ext uri="{FF2B5EF4-FFF2-40B4-BE49-F238E27FC236}">
                <a16:creationId xmlns:a16="http://schemas.microsoft.com/office/drawing/2014/main" id="{A01A38C7-357E-4F3A-B255-56059BCE05B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>
            <a:fillRect/>
          </a:stretch>
        </p:blipFill>
        <p:spPr>
          <a:xfrm>
            <a:off x="8417242" y="3022702"/>
            <a:ext cx="2433858" cy="333364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9C9E-F651-4E5E-BB4B-08239BEE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253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0003B5BB-E02C-6E70-8FB3-8F7CDA15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934" y="544286"/>
            <a:ext cx="4943476" cy="747929"/>
          </a:xfrm>
        </p:spPr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del boot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9C9E-F651-4E5E-BB4B-08239BEE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3555511-98ED-4DBB-8AF1-195F5236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72" y="1366837"/>
            <a:ext cx="2629388" cy="372427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EDE0D0E-74CD-461B-81EF-9B92C0EB7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38" y="1366837"/>
            <a:ext cx="2695199" cy="372427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0AECC2A-107F-40BF-8D93-0B2847D43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40" y="1366837"/>
            <a:ext cx="2638028" cy="372427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6EB68BB6-EC3C-451C-A40A-CC5A75C69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365" y="1366837"/>
            <a:ext cx="2695197" cy="37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7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0003B5BB-E02C-6E70-8FB3-8F7CDA15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44286"/>
            <a:ext cx="4943476" cy="747929"/>
          </a:xfrm>
        </p:spPr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del boot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9C9E-F651-4E5E-BB4B-08239BEE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es-ES" smtClean="0"/>
              <a:pPr rtl="0">
                <a:spcAft>
                  <a:spcPts val="600"/>
                </a:spcAft>
              </a:pPr>
              <a:t>9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57FEBE-4B93-4D3F-A9EF-CDBDBD07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8" y="1366837"/>
            <a:ext cx="2705601" cy="3724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C2C860-3193-4889-AC9D-65F00769F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413" y="1366837"/>
            <a:ext cx="2698030" cy="3724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679004-1FDF-4773-A83A-71A090947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57" y="1366837"/>
            <a:ext cx="2662530" cy="3724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0BB3B1-809E-478C-9FEB-EDC8D70F9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001" y="1366838"/>
            <a:ext cx="2705601" cy="3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49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39_TF16411175_Win32" id="{945E4594-7ECA-41C5-BDC9-0B76073C8049}" vid="{E4D92940-EBFA-4AC4-812E-DCAD1438D6A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D4B49241F6B49BD26F9FB5244DBFB" ma:contentTypeVersion="10" ma:contentTypeDescription="Create a new document." ma:contentTypeScope="" ma:versionID="8b2ee7e944da7a42d3008de8aa8074fc">
  <xsd:schema xmlns:xsd="http://www.w3.org/2001/XMLSchema" xmlns:xs="http://www.w3.org/2001/XMLSchema" xmlns:p="http://schemas.microsoft.com/office/2006/metadata/properties" xmlns:ns3="c9b95813-2f26-4f0c-8ed5-bf0aee2bb893" xmlns:ns4="bad3bd58-7037-4faf-9079-4f05d754e6ac" targetNamespace="http://schemas.microsoft.com/office/2006/metadata/properties" ma:root="true" ma:fieldsID="02a541a091ad844f51b754fd36d3fb04" ns3:_="" ns4:_="">
    <xsd:import namespace="c9b95813-2f26-4f0c-8ed5-bf0aee2bb893"/>
    <xsd:import namespace="bad3bd58-7037-4faf-9079-4f05d754e6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b95813-2f26-4f0c-8ed5-bf0aee2bb8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d3bd58-7037-4faf-9079-4f05d754e6a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b95813-2f26-4f0c-8ed5-bf0aee2bb893" xsi:nil="true"/>
  </documentManagement>
</p:properties>
</file>

<file path=customXml/itemProps1.xml><?xml version="1.0" encoding="utf-8"?>
<ds:datastoreItem xmlns:ds="http://schemas.openxmlformats.org/officeDocument/2006/customXml" ds:itemID="{C2879DBE-848D-4410-AACF-63BECFD2BFE8}">
  <ds:schemaRefs>
    <ds:schemaRef ds:uri="bad3bd58-7037-4faf-9079-4f05d754e6ac"/>
    <ds:schemaRef ds:uri="c9b95813-2f26-4f0c-8ed5-bf0aee2bb8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bad3bd58-7037-4faf-9079-4f05d754e6ac"/>
    <ds:schemaRef ds:uri="c9b95813-2f26-4f0c-8ed5-bf0aee2bb8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{4CDD5E4B-D582-4251-A8C3-5CE63764DCA7}tf16411175_win32</Template>
  <TotalTime>2122</TotalTime>
  <Words>664</Words>
  <Application>Microsoft Office PowerPoint</Application>
  <PresentationFormat>Panorámica</PresentationFormat>
  <Paragraphs>90</Paragraphs>
  <Slides>18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Roboto</vt:lpstr>
      <vt:lpstr>Sailec-Regular</vt:lpstr>
      <vt:lpstr>Tenorite </vt:lpstr>
      <vt:lpstr>Tenorite Bold</vt:lpstr>
      <vt:lpstr>Wingdings</vt:lpstr>
      <vt:lpstr>Tema de Office</vt:lpstr>
      <vt:lpstr>Proyecto Final  Chatbot cloud en la empresa</vt:lpstr>
      <vt:lpstr>Quiénes somos</vt:lpstr>
      <vt:lpstr>Problema</vt:lpstr>
      <vt:lpstr>Justificación del proyecto </vt:lpstr>
      <vt:lpstr>Información general del producto</vt:lpstr>
      <vt:lpstr>Presentación del chatbot funcionando</vt:lpstr>
      <vt:lpstr>Funcionamiento del boot</vt:lpstr>
      <vt:lpstr>Funcionamiento del boot</vt:lpstr>
      <vt:lpstr>Funcionamiento del boot</vt:lpstr>
      <vt:lpstr>Funcionamiento del boot</vt:lpstr>
      <vt:lpstr>Mejoras en el código del taller </vt:lpstr>
      <vt:lpstr>Para esta integración con whatsapp usaremos twilio(text messaging)</vt:lpstr>
      <vt:lpstr>Para esta integración con whatsapp usaremos twilio(text messaging)</vt:lpstr>
      <vt:lpstr>Presentación de PowerPoint</vt:lpstr>
      <vt:lpstr>Para esta integración con WhatsApp usaremos twilio(text messaging)</vt:lpstr>
      <vt:lpstr>Funcionamiento del Chatboot en whatssap</vt:lpstr>
      <vt:lpstr>CONCLUSION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 Chatbot cloud en la empresa</dc:title>
  <dc:creator>DEIVIS JHONATAN FLORES NAVARRO</dc:creator>
  <cp:lastModifiedBy>DEIVIS JHONATAN FLORES NAVARRO</cp:lastModifiedBy>
  <cp:revision>3</cp:revision>
  <dcterms:created xsi:type="dcterms:W3CDTF">2022-06-30T16:33:27Z</dcterms:created>
  <dcterms:modified xsi:type="dcterms:W3CDTF">2022-07-02T03:57:17Z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0x0101009F9D4B49241F6B49BD26F9FB5244DBFB</vt:lpwstr>
  </property>
</Properties>
</file>